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5143500" cx="9144000"/>
  <p:notesSz cx="6858000" cy="9144000"/>
  <p:embeddedFontLst>
    <p:embeddedFont>
      <p:font typeface="Poppins"/>
      <p:regular r:id="rId61"/>
      <p:bold r:id="rId62"/>
      <p:italic r:id="rId63"/>
      <p:boldItalic r:id="rId64"/>
    </p:embeddedFont>
    <p:embeddedFont>
      <p:font typeface="Montserrat"/>
      <p:regular r:id="rId65"/>
      <p:bold r:id="rId66"/>
      <p:italic r:id="rId67"/>
      <p:boldItalic r:id="rId68"/>
    </p:embeddedFont>
    <p:embeddedFont>
      <p:font typeface="Poppins Light"/>
      <p:regular r:id="rId69"/>
      <p:bold r:id="rId70"/>
      <p:italic r:id="rId71"/>
      <p:boldItalic r:id="rId72"/>
    </p:embeddedFont>
    <p:embeddedFont>
      <p:font typeface="Work Sans Medium"/>
      <p:regular r:id="rId73"/>
      <p:bold r:id="rId74"/>
      <p:italic r:id="rId75"/>
      <p:boldItalic r:id="rId76"/>
    </p:embeddedFont>
    <p:embeddedFont>
      <p:font typeface="Poppins Medium"/>
      <p:regular r:id="rId77"/>
      <p:bold r:id="rId78"/>
      <p:italic r:id="rId79"/>
      <p:boldItalic r:id="rId80"/>
    </p:embeddedFont>
    <p:embeddedFont>
      <p:font typeface="Work Sans"/>
      <p:regular r:id="rId81"/>
      <p:bold r:id="rId82"/>
      <p:italic r:id="rId83"/>
      <p:boldItalic r:id="rId84"/>
    </p:embeddedFont>
    <p:embeddedFont>
      <p:font typeface="Work Sans Light"/>
      <p:regular r:id="rId85"/>
      <p:bold r:id="rId86"/>
      <p:italic r:id="rId87"/>
      <p:boldItalic r:id="rId88"/>
    </p:embeddedFont>
    <p:embeddedFont>
      <p:font typeface="Helvetica Neue"/>
      <p:regular r:id="rId89"/>
      <p:bold r:id="rId90"/>
      <p:italic r:id="rId91"/>
      <p:boldItalic r:id="rId92"/>
    </p:embeddedFont>
    <p:embeddedFont>
      <p:font typeface="Poppins SemiBold"/>
      <p:regular r:id="rId93"/>
      <p:bold r:id="rId94"/>
      <p:italic r:id="rId95"/>
      <p:boldItalic r:id="rId96"/>
    </p:embeddedFont>
    <p:embeddedFont>
      <p:font typeface="Helvetica Neue Light"/>
      <p:regular r:id="rId97"/>
      <p:bold r:id="rId98"/>
      <p:italic r:id="rId99"/>
      <p:boldItalic r:id="rId100"/>
    </p:embeddedFont>
    <p:embeddedFont>
      <p:font typeface="Poppins ExtraLight"/>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4" Type="http://schemas.openxmlformats.org/officeDocument/2006/relationships/font" Target="fonts/PoppinsExtraLight-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PoppinsExtraLight-italic.fntdata"/><Relationship Id="rId102" Type="http://schemas.openxmlformats.org/officeDocument/2006/relationships/font" Target="fonts/PoppinsExtraLight-bold.fntdata"/><Relationship Id="rId101" Type="http://schemas.openxmlformats.org/officeDocument/2006/relationships/font" Target="fonts/PoppinsExtraLight-regular.fntdata"/><Relationship Id="rId100" Type="http://schemas.openxmlformats.org/officeDocument/2006/relationships/font" Target="fonts/HelveticaNeueLight-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PoppinsSemiBold-italic.fntdata"/><Relationship Id="rId94" Type="http://schemas.openxmlformats.org/officeDocument/2006/relationships/font" Target="fonts/PoppinsSemiBold-bold.fntdata"/><Relationship Id="rId97" Type="http://schemas.openxmlformats.org/officeDocument/2006/relationships/font" Target="fonts/HelveticaNeueLight-regular.fntdata"/><Relationship Id="rId96" Type="http://schemas.openxmlformats.org/officeDocument/2006/relationships/font" Target="fonts/PoppinsSemiBold-boldItalic.fntdata"/><Relationship Id="rId11" Type="http://schemas.openxmlformats.org/officeDocument/2006/relationships/slide" Target="slides/slide4.xml"/><Relationship Id="rId99" Type="http://schemas.openxmlformats.org/officeDocument/2006/relationships/font" Target="fonts/HelveticaNeueLight-italic.fntdata"/><Relationship Id="rId10" Type="http://schemas.openxmlformats.org/officeDocument/2006/relationships/slide" Target="slides/slide3.xml"/><Relationship Id="rId98" Type="http://schemas.openxmlformats.org/officeDocument/2006/relationships/font" Target="fonts/HelveticaNeueLight-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HelveticaNeue-italic.fntdata"/><Relationship Id="rId90" Type="http://schemas.openxmlformats.org/officeDocument/2006/relationships/font" Target="fonts/HelveticaNeue-bold.fntdata"/><Relationship Id="rId93" Type="http://schemas.openxmlformats.org/officeDocument/2006/relationships/font" Target="fonts/PoppinsSemiBold-regular.fntdata"/><Relationship Id="rId92" Type="http://schemas.openxmlformats.org/officeDocument/2006/relationships/font" Target="fonts/HelveticaNeue-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WorkSans-boldItalic.fntdata"/><Relationship Id="rId83" Type="http://schemas.openxmlformats.org/officeDocument/2006/relationships/font" Target="fonts/WorkSans-italic.fntdata"/><Relationship Id="rId86" Type="http://schemas.openxmlformats.org/officeDocument/2006/relationships/font" Target="fonts/WorkSansLight-bold.fntdata"/><Relationship Id="rId85" Type="http://schemas.openxmlformats.org/officeDocument/2006/relationships/font" Target="fonts/WorkSansLight-regular.fntdata"/><Relationship Id="rId88" Type="http://schemas.openxmlformats.org/officeDocument/2006/relationships/font" Target="fonts/WorkSansLight-boldItalic.fntdata"/><Relationship Id="rId87" Type="http://schemas.openxmlformats.org/officeDocument/2006/relationships/font" Target="fonts/WorkSansLight-italic.fntdata"/><Relationship Id="rId89" Type="http://schemas.openxmlformats.org/officeDocument/2006/relationships/font" Target="fonts/HelveticaNeue-regular.fntdata"/><Relationship Id="rId80" Type="http://schemas.openxmlformats.org/officeDocument/2006/relationships/font" Target="fonts/PoppinsMedium-boldItalic.fntdata"/><Relationship Id="rId82" Type="http://schemas.openxmlformats.org/officeDocument/2006/relationships/font" Target="fonts/WorkSans-bold.fntdata"/><Relationship Id="rId81" Type="http://schemas.openxmlformats.org/officeDocument/2006/relationships/font" Target="fonts/WorkSans-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WorkSansMedium-regular.fntdata"/><Relationship Id="rId72" Type="http://schemas.openxmlformats.org/officeDocument/2006/relationships/font" Target="fonts/PoppinsLight-boldItalic.fntdata"/><Relationship Id="rId75" Type="http://schemas.openxmlformats.org/officeDocument/2006/relationships/font" Target="fonts/WorkSansMedium-italic.fntdata"/><Relationship Id="rId74" Type="http://schemas.openxmlformats.org/officeDocument/2006/relationships/font" Target="fonts/WorkSansMedium-bold.fntdata"/><Relationship Id="rId77" Type="http://schemas.openxmlformats.org/officeDocument/2006/relationships/font" Target="fonts/PoppinsMedium-regular.fntdata"/><Relationship Id="rId76" Type="http://schemas.openxmlformats.org/officeDocument/2006/relationships/font" Target="fonts/WorkSansMedium-boldItalic.fntdata"/><Relationship Id="rId79" Type="http://schemas.openxmlformats.org/officeDocument/2006/relationships/font" Target="fonts/PoppinsMedium-italic.fntdata"/><Relationship Id="rId78" Type="http://schemas.openxmlformats.org/officeDocument/2006/relationships/font" Target="fonts/PoppinsMedium-bold.fntdata"/><Relationship Id="rId71" Type="http://schemas.openxmlformats.org/officeDocument/2006/relationships/font" Target="fonts/PoppinsLight-italic.fntdata"/><Relationship Id="rId70" Type="http://schemas.openxmlformats.org/officeDocument/2006/relationships/font" Target="fonts/PoppinsLight-bold.fntdata"/><Relationship Id="rId62" Type="http://schemas.openxmlformats.org/officeDocument/2006/relationships/font" Target="fonts/Poppins-bold.fntdata"/><Relationship Id="rId61" Type="http://schemas.openxmlformats.org/officeDocument/2006/relationships/font" Target="fonts/Poppins-regular.fntdata"/><Relationship Id="rId64" Type="http://schemas.openxmlformats.org/officeDocument/2006/relationships/font" Target="fonts/Poppins-boldItalic.fntdata"/><Relationship Id="rId63" Type="http://schemas.openxmlformats.org/officeDocument/2006/relationships/font" Target="fonts/Poppins-italic.fntdata"/><Relationship Id="rId66" Type="http://schemas.openxmlformats.org/officeDocument/2006/relationships/font" Target="fonts/Montserrat-bold.fntdata"/><Relationship Id="rId65" Type="http://schemas.openxmlformats.org/officeDocument/2006/relationships/font" Target="fonts/Montserrat-regular.fntdata"/><Relationship Id="rId68" Type="http://schemas.openxmlformats.org/officeDocument/2006/relationships/font" Target="fonts/Montserrat-boldItalic.fntdata"/><Relationship Id="rId67" Type="http://schemas.openxmlformats.org/officeDocument/2006/relationships/font" Target="fonts/Montserrat-italic.fntdata"/><Relationship Id="rId60" Type="http://schemas.openxmlformats.org/officeDocument/2006/relationships/slide" Target="slides/slide53.xml"/><Relationship Id="rId69" Type="http://schemas.openxmlformats.org/officeDocument/2006/relationships/font" Target="fonts/PoppinsLight-regular.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cb585079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21cb585079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0c8a7c713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e0c8a7c713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Both are complex processes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need to know what exactly it is we’re after - we need a specific goal, a prey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requires planning - as you’ll soon find out, we need to research everything around our goal (the roles, the market, the companies, the procedures, etc.)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means we will ideally have to have a strategy if we want to be effective and stand out among the competition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don’t forget that attitude is EVERYTHING in any endeavour in life, because whenever the road gets bumpy, our ability to keep a calm and positive mindset is what will actually help us overcome the difficulties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Patience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Creativity is also a key attribute you’ll have to develop if you really want to stand out from the crowd - take our recommendations seriously, but what else can you bring to the table? Think out of the box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then lastly, it requires you to be skilled at what you’re after.</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1cb585079f_0_4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1cb585079f_0_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cb585079f_0_6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1cb585079f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As mentioned earlier, the job hunt is a process that consists of differentiated stages. Let’s look into those to better understand what is required from us at each one. Havimg a general understanding of these stages gives you a framework, a guide and a sense of direction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 an initial stage :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first part is the part where we have to do our homework (what are my strengths, skills, what do I want, where is the info, how do I apply, etc.)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It’s where we have to look for the jobs itself - explore, research the market and start applying to what we think fits our needs and profile.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It’s also when we pass the initial application filter that we have to prepare for the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second stage starts from the moment we have the first interview phone call.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Depending on the company, you may have an initial call, then a first HR interview to analyse your general fit for the role, then a tech challenge, maybe a third one with the CEO/CTO, etc.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And then if successful, the very last stages of the interview will be about specifying the details of the job (offer, contract, negotiation, etc.) which we will cover in the next few days in a bit more in depth</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1cb585079f_0_7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1cb585079f_0_7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As mentioned earlier, the job hunt is a process that consists of differentiated stages. Let’s look into those to better understand what is required from us at each one. Havimg a general understanding of these stages gives you a framework, a guide and a sense of direction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 an initial stage :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first part is the part where we have to do our homework (what are my strengths, skills, what do I want, where is the info, how do I apply, etc.)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It’s where we have to look for the jobs itself - explore, research the market and start applying to what we think fits our needs and profile.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It’s also when we pass the initial application filter that we have to prepare for the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second stage starts from the moment we have the first interview phone call.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Depending on the company, you may have an initial call, then a first HR interview to analyse your general fit for the role, then a tech challenge, maybe a third one with the CEO/CTO, etc.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And then if successful, the very last stages of the interview will be about specifying the details of the job (offer, contract, negotiation, etc.) which we will cover in the next few days in a bit more in depth</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2c6c8a83dd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2c6c8a83d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As mentioned earlier, the job hunt is a process that consists of differentiated stages. Let’s look into those to better understand what is required from us at each one. Havimg a general understanding of these stages gives you a framework, a guide and a sense of direction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 an initial stage :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first part is the part where we have to do our homework (what are my strengths, skills, what do I want, where is the info, how do I apply, etc.)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It’s where we have to look for the jobs itself - explore, research the market and start applying to what we think fits our needs and profile.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It’s also when we pass the initial application filter that we have to prepare for the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second stage starts from the moment we have the first interview phone call.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Depending on the company, you may have an initial call, then a first HR interview to analyse your general fit for the role, then a tech challenge, maybe a third one with the CEO/CTO, etc.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And then if successful, the very last stages of the interview will be about specifying the details of the job (offer, contract, negotiation, etc.) which we will cover in the next few days in a bit more in depth</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2c6c8a83dd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2c6c8a83dd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As mentioned earlier, the job hunt is a process that consists of differentiated stages. Let’s look into those to better understand what is required from us at each one. Havimg a general understanding of these stages gives you a framework, a guide and a sense of direction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is an initial stage :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first part is the part where we have to do our homework (what are my strengths, skills, what do I want, where is the info, how do I apply, etc.)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It’s where we have to look for the jobs itself - explore, research the market and start applying to what we think fits our needs and profile.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It’s also when we pass the initial application filter that we have to prepare for the interview.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second stage starts from the moment we have the first interview phone call.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Depending on the company, you may have an initial call, then a first HR interview to analyse your general fit for the role, then a tech challenge, maybe a third one with the CEO/CTO, etc.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And then if successful, the very last stages of the interview will be about specifying the details of the job (offer, contract, negotiation, etc.) which we will cover in the next few days in a bit more in depth</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1cb585079f_0_8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1cb585079f_0_8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as you can see each stage requires a different focus, set of tasks or skills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initial stage of exploration requires a both inside and outside exploration - of our own and the market landscape. This “prework stage” will actually contribute to the quality of our application and performance in the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Once we spot an opportunity, there’s a bunch of aspects to research on so that our application is well adapted and catches the attention of the recruiter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During the interview phases - you will have to master a set of skills ranging from balancing your nerves, being able to read the room, to showcasing your communication skills and market knowledge. This comes with a lot of practice!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Once we receive a job offer we should feel proud of ourselves of course! But it’s important not to forget than even at this stage the job isn’t done yet. A work contract is a deal/agreement - so it’s in your best interest to take your time to consider all pros and cons and negotiate what’s best for you.</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2c6c8a83dd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2c6c8a83dd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as you can see each stage requires a different focus, set of tasks or skills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initial stage of exploration requires a both inside and outside exploration - of our own and the market landscape. This “prework stage” will actually contribute to the quality of our application and performance in the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Once we spot an opportunity, there’s a bunch of aspects to research on so that our application is well adapted and catches the attention of the recruiter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During the interview phases - you will have to master a set of skills ranging from balancing your nerves, being able to read the room, to showcasing your communication skills and market knowledge. This comes with a lot of practice!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Once we receive a job offer we should feel proud of ourselves of course! But it’s important not to forget than even at this stage the job isn’t done yet. A work contract is a deal/agreement - so it’s in your best interest to take your time to consider all pros and cons and negotiate what’s best for you.</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2c6c8a83d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2c6c8a83d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as you can see each stage requires a different focus, set of tasks or skills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initial stage of exploration requires a both inside and outside exploration - of our own and the market landscape. This “prework stage” will actually contribute to the quality of our application and performance in the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Once we spot an opportunity, there’s a bunch of aspects to research on so that our application is well adapted and catches the attention of the recruiter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During the interview phases - you will have to master a set of skills ranging from balancing your nerves, being able to read the room, to showcasing your communication skills and market knowledge. This comes with a lot of practice!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Once we receive a job offer we should feel proud of ourselves of course! But it’s important not to forget than even at this stage the job isn’t done yet. A work contract is a deal/agreement - so it’s in your best interest to take your time to consider all pros and cons and negotiate what’s best for you.</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e0c8a7c713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e0c8a7c713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0c8a7c713_0_9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e0c8a7c713_0_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e0c8a7c713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e0c8a7c71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0c8a7c713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1e0c8a7c713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e0c8a7c713_0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1e0c8a7c713_0_8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e0c8a7c713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e0c8a7c713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0c8a7c713_0_8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e0c8a7c713_0_8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e0c8a7c713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1e0c8a7c713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e11d314ef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1e11d314ef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e0c8a7c713_0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1e0c8a7c713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e0c8a7c713_0_9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1e0c8a7c713_0_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e0c8a7c713_0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g1e0c8a7c713_0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0c8a7c713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0c8a7c713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In this session we will give you a generic overview of the entire cycle of the job searching process (the different stages, etc.)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will also have a chance to understand the typical sentence of “looking for a job is actually a full time job”</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that’s okay because we will introduce you to the idea of taking over the job hunt as your new project (aside from the ones you’ll be involved in to improve your portfolio and acquire technical experience!)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will touch on again a key aspect for you to be successful: understanding your remits of true control so that you spend less time worrying about things that do not depend on you and work towards improving the ones you have full control over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will also share some tips on how to organise your time and manage your job hunting project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Really good job portals &amp; communities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finish up with some general tips on how to navigate the process by interacting with the different stakeholders involved in your hiring processes.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e0c8a7c713_0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1e0c8a7c713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e0c8a7c713_0_4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1e0c8a7c713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e0c8a7c713_0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1e0c8a7c713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e0c8a7c713_0_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1e0c8a7c713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e0c8a7c713_0_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1e0c8a7c713_0_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e0c8a7c713_0_6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1e0c8a7c713_0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e0c8a7c713_0_7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g1e0c8a7c713_0_7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e0c8a7c713_0_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1e0c8a7c713_0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e0c8a7c713_0_7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1e0c8a7c713_0_7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e0c8a7c713_0_7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1" name="Google Shape;821;g1e0c8a7c713_0_7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0c8a7c713_0_7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1e0c8a7c713_0_7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e0c8a7c713_0_7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1e0c8a7c713_0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e0c8a7c713_0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g1e0c8a7c713_0_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e0c8a7c713_0_7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g1e0c8a7c713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4bfc3877c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24bfc3877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4bfc3877c7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g24bfc3877c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4bfc3877c7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24bfc3877c7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4bfc3877c7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24bfc3877c7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4bfc3877c7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24bfc3877c7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4bfc3877c7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24bfc3877c7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4bfc3877c7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24bfc3877c7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1cb585079f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1cb585079f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It’s funny that in English we use the word “hunt” to describe the job searching process.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if you stop to think about it - it’s surely not a coincidence. </a:t>
            </a:r>
            <a:endParaRPr>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Can you already think of what common things could the job search have with, for instance, a leopard hunting a prey in the wild?</a:t>
            </a:r>
            <a:endParaRPr sz="10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4bfc3877c7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24bfc3877c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4bfc3877c7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24bfc3877c7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4bfc3877c7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24bfc3877c7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5b994a556c_0_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g5b994a556c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cb585079f_0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21cb585079f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Both are complex processes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need to know what exactly it is we’re after - we need a specific goal, a prey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requires planning - as you’ll soon find out, we need to research everything around our goal (the roles, the market, the companies, the procedures, etc.)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means we will ideally have to have a strategy if we want to be effective and stand out among the competition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don’t forget that attitude is EVERYTHING in any endeavour in life, because whenever the road gets bumpy, our ability to keep a calm and positive mindset is what will actually help us overcome the difficulties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Patience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Creativity is also a key attribute you’ll have to develop if you really want to stand out from the crowd - take our recommendations seriously, but what else can you bring to the table? Think out of the box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then lastly, it requires you to be skilled at what you’re after.</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0c8a7c713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e0c8a7c71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Both are complex processes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need to know what exactly it is we’re after - we need a specific goal, a prey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requires planning - as you’ll soon find out, we need to research everything around our goal (the roles, the market, the companies, the procedures, etc.)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means we will ideally have to have a strategy if we want to be effective and stand out among the competition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don’t forget that attitude is EVERYTHING in any endeavour in life, because whenever the road gets bumpy, our ability to keep a calm and positive mindset is what will actually help us overcome the difficulties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Patience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Creativity is also a key attribute you’ll have to develop if you really want to stand out from the crowd - take our recommendations seriously, but what else can you bring to the table? Think out of the box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then lastly, it requires you to be skilled at what you’re after.</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e0c8a7c713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e0c8a7c71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Both are complex processes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need to know what exactly it is we’re after - we need a specific goal, a prey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requires planning - as you’ll soon find out, we need to research everything around our goal (the roles, the market, the companies, the procedures, etc.)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means we will ideally have to have a strategy if we want to be effective and stand out among the competition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don’t forget that attitude is EVERYTHING in any endeavour in life, because whenever the road gets bumpy, our ability to keep a calm and positive mindset is what will actually help us overcome the difficulties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Patience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Creativity is also a key attribute you’ll have to develop if you really want to stand out from the crowd - take our recommendations seriously, but what else can you bring to the table? Think out of the box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then lastly, it requires you to be skilled at what you’re after.</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0c8a7c713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1e0c8a7c713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Both are complex processes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need to know what exactly it is we’re after - we need a specific goal, a prey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requires planning - as you’ll soon find out, we need to research everything around our goal (the roles, the market, the companies, the procedures, etc.)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means we will ideally have to have a strategy if we want to be effective and stand out among the competition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don’t forget that attitude is EVERYTHING in any endeavour in life, because whenever the road gets bumpy, our ability to keep a calm and positive mindset is what will actually help us overcome the difficulties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Patience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Creativity is also a key attribute you’ll have to develop if you really want to stand out from the crowd - take our recommendations seriously, but what else can you bring to the table? Think out of the box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then lastly, it requires you to be skilled at what you’re after.</a:t>
            </a:r>
            <a:endParaRPr sz="1000">
              <a:solidFill>
                <a:schemeClr val="dk1"/>
              </a:solidFill>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50" name="Shape 50"/>
        <p:cNvGrpSpPr/>
        <p:nvPr/>
      </p:nvGrpSpPr>
      <p:grpSpPr>
        <a:xfrm>
          <a:off x="0" y="0"/>
          <a:ext cx="0" cy="0"/>
          <a:chOff x="0" y="0"/>
          <a:chExt cx="0" cy="0"/>
        </a:xfrm>
      </p:grpSpPr>
      <p:pic>
        <p:nvPicPr>
          <p:cNvPr descr="Image" id="51" name="Google Shape;51;p1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52" name="Google Shape;52;p1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57" name="Shape 57"/>
        <p:cNvGrpSpPr/>
        <p:nvPr/>
      </p:nvGrpSpPr>
      <p:grpSpPr>
        <a:xfrm>
          <a:off x="0" y="0"/>
          <a:ext cx="0" cy="0"/>
          <a:chOff x="0" y="0"/>
          <a:chExt cx="0" cy="0"/>
        </a:xfrm>
      </p:grpSpPr>
      <p:sp>
        <p:nvSpPr>
          <p:cNvPr id="58" name="Google Shape;58;p15"/>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9" name="Google Shape;59;p15"/>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61" name="Shape 61"/>
        <p:cNvGrpSpPr/>
        <p:nvPr/>
      </p:nvGrpSpPr>
      <p:grpSpPr>
        <a:xfrm>
          <a:off x="0" y="0"/>
          <a:ext cx="0" cy="0"/>
          <a:chOff x="0" y="0"/>
          <a:chExt cx="0" cy="0"/>
        </a:xfrm>
      </p:grpSpPr>
      <p:sp>
        <p:nvSpPr>
          <p:cNvPr id="62" name="Google Shape;62;p16"/>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3" name="Google Shape;63;p16"/>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5" name="Google Shape;65;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66" name="Shape 66"/>
        <p:cNvGrpSpPr/>
        <p:nvPr/>
      </p:nvGrpSpPr>
      <p:grpSpPr>
        <a:xfrm>
          <a:off x="0" y="0"/>
          <a:ext cx="0" cy="0"/>
          <a:chOff x="0" y="0"/>
          <a:chExt cx="0" cy="0"/>
        </a:xfrm>
      </p:grpSpPr>
      <p:sp>
        <p:nvSpPr>
          <p:cNvPr id="67" name="Google Shape;67;p17"/>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69" name="Shape 69"/>
        <p:cNvGrpSpPr/>
        <p:nvPr/>
      </p:nvGrpSpPr>
      <p:grpSpPr>
        <a:xfrm>
          <a:off x="0" y="0"/>
          <a:ext cx="0" cy="0"/>
          <a:chOff x="0" y="0"/>
          <a:chExt cx="0" cy="0"/>
        </a:xfrm>
      </p:grpSpPr>
      <p:sp>
        <p:nvSpPr>
          <p:cNvPr id="70" name="Google Shape;70;p18"/>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1" name="Google Shape;71;p18"/>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2" name="Google Shape;72;p18"/>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3" name="Google Shape;73;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74" name="Shape 74"/>
        <p:cNvGrpSpPr/>
        <p:nvPr/>
      </p:nvGrpSpPr>
      <p:grpSpPr>
        <a:xfrm>
          <a:off x="0" y="0"/>
          <a:ext cx="0" cy="0"/>
          <a:chOff x="0" y="0"/>
          <a:chExt cx="0" cy="0"/>
        </a:xfrm>
      </p:grpSpPr>
      <p:sp>
        <p:nvSpPr>
          <p:cNvPr id="75" name="Google Shape;75;p19"/>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Google Shape;76;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77" name="Shape 77"/>
        <p:cNvGrpSpPr/>
        <p:nvPr/>
      </p:nvGrpSpPr>
      <p:grpSpPr>
        <a:xfrm>
          <a:off x="0" y="0"/>
          <a:ext cx="0" cy="0"/>
          <a:chOff x="0" y="0"/>
          <a:chExt cx="0" cy="0"/>
        </a:xfrm>
      </p:grpSpPr>
      <p:sp>
        <p:nvSpPr>
          <p:cNvPr id="78" name="Google Shape;78;p2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9" name="Google Shape;79;p20"/>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0" name="Google Shape;80;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81" name="Shape 81"/>
        <p:cNvGrpSpPr/>
        <p:nvPr/>
      </p:nvGrpSpPr>
      <p:grpSpPr>
        <a:xfrm>
          <a:off x="0" y="0"/>
          <a:ext cx="0" cy="0"/>
          <a:chOff x="0" y="0"/>
          <a:chExt cx="0" cy="0"/>
        </a:xfrm>
      </p:grpSpPr>
      <p:sp>
        <p:nvSpPr>
          <p:cNvPr id="82" name="Google Shape;82;p21"/>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3" name="Google Shape;83;p21"/>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4" name="Google Shape;84;p21"/>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Google Shape;85;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86" name="Shape 86"/>
        <p:cNvGrpSpPr/>
        <p:nvPr/>
      </p:nvGrpSpPr>
      <p:grpSpPr>
        <a:xfrm>
          <a:off x="0" y="0"/>
          <a:ext cx="0" cy="0"/>
          <a:chOff x="0" y="0"/>
          <a:chExt cx="0" cy="0"/>
        </a:xfrm>
      </p:grpSpPr>
      <p:sp>
        <p:nvSpPr>
          <p:cNvPr id="87" name="Google Shape;87;p22"/>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Google Shape;88;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89" name="Shape 89"/>
        <p:cNvGrpSpPr/>
        <p:nvPr/>
      </p:nvGrpSpPr>
      <p:grpSpPr>
        <a:xfrm>
          <a:off x="0" y="0"/>
          <a:ext cx="0" cy="0"/>
          <a:chOff x="0" y="0"/>
          <a:chExt cx="0" cy="0"/>
        </a:xfrm>
      </p:grpSpPr>
      <p:sp>
        <p:nvSpPr>
          <p:cNvPr id="90" name="Google Shape;90;p23"/>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1" name="Google Shape;91;p23"/>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2" name="Google Shape;92;p23"/>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94" name="Shape 94"/>
        <p:cNvGrpSpPr/>
        <p:nvPr/>
      </p:nvGrpSpPr>
      <p:grpSpPr>
        <a:xfrm>
          <a:off x="0" y="0"/>
          <a:ext cx="0" cy="0"/>
          <a:chOff x="0" y="0"/>
          <a:chExt cx="0" cy="0"/>
        </a:xfrm>
      </p:grpSpPr>
      <p:sp>
        <p:nvSpPr>
          <p:cNvPr id="95" name="Google Shape;95;p24"/>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4"/>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8" name="Shape 98"/>
        <p:cNvGrpSpPr/>
        <p:nvPr/>
      </p:nvGrpSpPr>
      <p:grpSpPr>
        <a:xfrm>
          <a:off x="0" y="0"/>
          <a:ext cx="0" cy="0"/>
          <a:chOff x="0" y="0"/>
          <a:chExt cx="0" cy="0"/>
        </a:xfrm>
      </p:grpSpPr>
      <p:sp>
        <p:nvSpPr>
          <p:cNvPr id="99" name="Google Shape;99;p25"/>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00" name="Google Shape;100;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101" name="Shape 101"/>
        <p:cNvGrpSpPr/>
        <p:nvPr/>
      </p:nvGrpSpPr>
      <p:grpSpPr>
        <a:xfrm>
          <a:off x="0" y="0"/>
          <a:ext cx="0" cy="0"/>
          <a:chOff x="0" y="0"/>
          <a:chExt cx="0" cy="0"/>
        </a:xfrm>
      </p:grpSpPr>
      <p:sp>
        <p:nvSpPr>
          <p:cNvPr id="102" name="Google Shape;102;p2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7" name="Shape 107"/>
        <p:cNvGrpSpPr/>
        <p:nvPr/>
      </p:nvGrpSpPr>
      <p:grpSpPr>
        <a:xfrm>
          <a:off x="0" y="0"/>
          <a:ext cx="0" cy="0"/>
          <a:chOff x="0" y="0"/>
          <a:chExt cx="0" cy="0"/>
        </a:xfrm>
      </p:grpSpPr>
      <p:sp>
        <p:nvSpPr>
          <p:cNvPr id="108" name="Google Shape;108;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9" name="Google Shape;109;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 name="Google Shape;11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1" name="Shape 111"/>
        <p:cNvGrpSpPr/>
        <p:nvPr/>
      </p:nvGrpSpPr>
      <p:grpSpPr>
        <a:xfrm>
          <a:off x="0" y="0"/>
          <a:ext cx="0" cy="0"/>
          <a:chOff x="0" y="0"/>
          <a:chExt cx="0" cy="0"/>
        </a:xfrm>
      </p:grpSpPr>
      <p:sp>
        <p:nvSpPr>
          <p:cNvPr id="112" name="Google Shape;112;p2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3" name="Google Shape;11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4" name="Shape 114"/>
        <p:cNvGrpSpPr/>
        <p:nvPr/>
      </p:nvGrpSpPr>
      <p:grpSpPr>
        <a:xfrm>
          <a:off x="0" y="0"/>
          <a:ext cx="0" cy="0"/>
          <a:chOff x="0" y="0"/>
          <a:chExt cx="0" cy="0"/>
        </a:xfrm>
      </p:grpSpPr>
      <p:sp>
        <p:nvSpPr>
          <p:cNvPr id="115" name="Google Shape;115;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6" name="Google Shape;11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3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1" name="Google Shape;121;p3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2" name="Google Shape;12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3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3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9" name="Google Shape;12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0" name="Shape 130"/>
        <p:cNvGrpSpPr/>
        <p:nvPr/>
      </p:nvGrpSpPr>
      <p:grpSpPr>
        <a:xfrm>
          <a:off x="0" y="0"/>
          <a:ext cx="0" cy="0"/>
          <a:chOff x="0" y="0"/>
          <a:chExt cx="0" cy="0"/>
        </a:xfrm>
      </p:grpSpPr>
      <p:sp>
        <p:nvSpPr>
          <p:cNvPr id="131" name="Google Shape;131;p3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2" name="Google Shape;13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6" name="Google Shape;136;p3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7" name="Google Shape;137;p3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8" name="Google Shape;13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3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41" name="Google Shape;14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sp>
        <p:nvSpPr>
          <p:cNvPr id="143" name="Google Shape;143;p3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4" name="Google Shape;144;p3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45" name="Google Shape;14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6" name="Shape 146"/>
        <p:cNvGrpSpPr/>
        <p:nvPr/>
      </p:nvGrpSpPr>
      <p:grpSpPr>
        <a:xfrm>
          <a:off x="0" y="0"/>
          <a:ext cx="0" cy="0"/>
          <a:chOff x="0" y="0"/>
          <a:chExt cx="0" cy="0"/>
        </a:xfrm>
      </p:grpSpPr>
      <p:sp>
        <p:nvSpPr>
          <p:cNvPr id="147" name="Google Shape;14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2">
  <p:cSld name="TITLE_3">
    <p:spTree>
      <p:nvGrpSpPr>
        <p:cNvPr id="148" name="Shape 148"/>
        <p:cNvGrpSpPr/>
        <p:nvPr/>
      </p:nvGrpSpPr>
      <p:grpSpPr>
        <a:xfrm>
          <a:off x="0" y="0"/>
          <a:ext cx="0" cy="0"/>
          <a:chOff x="0" y="0"/>
          <a:chExt cx="0" cy="0"/>
        </a:xfrm>
      </p:grpSpPr>
      <p:sp>
        <p:nvSpPr>
          <p:cNvPr id="149" name="Google Shape;149;p3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0" name="Google Shape;150;p39"/>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1" name="Google Shape;151;p3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3.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5" name="Google Shape;55;p14"/>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5" name="Google Shape;105;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06" name="Google Shape;10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hyperlink" Target="https://ironhack.notion.site/Huntr-Job-Seeker-Guidelines-837144faab944063a3f6324b9ffa036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hyperlink" Target="https://www.notion.so/ironhack/NETWORKING-ALTERNATIVES-TO-LINKEDIN-48531aa1e3c442b998632afa7290d090" TargetMode="External"/><Relationship Id="rId5" Type="http://schemas.openxmlformats.org/officeDocument/2006/relationships/hyperlink" Target="https://www.notion.so/ironhack/NETWORKING-ALTERNATIVES-TO-LINKEDIN-48531aa1e3c442b998632afa7290d090"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hyperlink" Target="https://www.engati.com/blog/linkedin-top-voices-in-tech" TargetMode="External"/><Relationship Id="rId5"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5.gif"/><Relationship Id="rId5" Type="http://schemas.openxmlformats.org/officeDocument/2006/relationships/image" Target="../media/image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hyperlink" Target="https://docs.google.com/spreadsheets/d/1GQkEzk-lMlEhfPr3GqEeo_6iN_a1rGS9_oRXa6N6bVE/edit#gid=0" TargetMode="External"/><Relationship Id="rId9" Type="http://schemas.openxmlformats.org/officeDocument/2006/relationships/hyperlink" Target="https://www.notion.so/ironhack/NETWORKING-ALTERNATIVES-TO-LINKEDIN-48531aa1e3c442b998632afa7290d090" TargetMode="External"/><Relationship Id="rId5" Type="http://schemas.openxmlformats.org/officeDocument/2006/relationships/hyperlink" Target="https://skylead.io/blog/linkedin-connection-message-templates/" TargetMode="External"/><Relationship Id="rId6" Type="http://schemas.openxmlformats.org/officeDocument/2006/relationships/hyperlink" Target="https://docs.google.com/document/d/1wM66OpvJpxjFZ8UeWCrLzGi4v16DcfxamBqMEDlGCyc/edit" TargetMode="External"/><Relationship Id="rId7" Type="http://schemas.openxmlformats.org/officeDocument/2006/relationships/hyperlink" Target="https://docs.google.com/document/d/1wM66OpvJpxjFZ8UeWCrLzGi4v16DcfxamBqMEDlGCyc/edit" TargetMode="External"/><Relationship Id="rId8" Type="http://schemas.openxmlformats.org/officeDocument/2006/relationships/hyperlink" Target="https://drive.google.com/file/d/1UFrrJjhB88pFFFfSP1L6Y8VL-NTtV8JF/view?usp=shar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40"/>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157" name="Google Shape;157;p40"/>
          <p:cNvSpPr txBox="1"/>
          <p:nvPr/>
        </p:nvSpPr>
        <p:spPr>
          <a:xfrm>
            <a:off x="275650" y="2178550"/>
            <a:ext cx="4737600" cy="166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100"/>
              <a:buFont typeface="Arial"/>
              <a:buNone/>
            </a:pPr>
            <a:r>
              <a:rPr b="1" i="0" lang="en" sz="4100" u="none" cap="none" strike="noStrike">
                <a:solidFill>
                  <a:schemeClr val="lt1"/>
                </a:solidFill>
                <a:latin typeface="Poppins"/>
                <a:ea typeface="Poppins"/>
                <a:cs typeface="Poppins"/>
                <a:sym typeface="Poppins"/>
              </a:rPr>
              <a:t>IRONHACK </a:t>
            </a:r>
            <a:endParaRPr b="1" i="0" sz="4100"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2800"/>
              <a:buFont typeface="Arial"/>
              <a:buNone/>
            </a:pPr>
            <a:r>
              <a:rPr lang="en" sz="2600">
                <a:solidFill>
                  <a:schemeClr val="lt1"/>
                </a:solidFill>
                <a:latin typeface="Poppins"/>
                <a:ea typeface="Poppins"/>
                <a:cs typeface="Poppins"/>
                <a:sym typeface="Poppins"/>
              </a:rPr>
              <a:t>Hunting your next prey:</a:t>
            </a:r>
            <a:endParaRPr sz="26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2800"/>
              <a:buFont typeface="Arial"/>
              <a:buNone/>
            </a:pPr>
            <a:r>
              <a:rPr lang="en" sz="2600">
                <a:solidFill>
                  <a:schemeClr val="lt1"/>
                </a:solidFill>
                <a:latin typeface="Poppins"/>
                <a:ea typeface="Poppins"/>
                <a:cs typeface="Poppins"/>
                <a:sym typeface="Poppins"/>
              </a:rPr>
              <a:t>Your new job</a:t>
            </a:r>
            <a:endParaRPr sz="2600">
              <a:solidFill>
                <a:schemeClr val="lt1"/>
              </a:solidFill>
              <a:latin typeface="Poppins"/>
              <a:ea typeface="Poppins"/>
              <a:cs typeface="Poppins"/>
              <a:sym typeface="Poppins"/>
            </a:endParaRPr>
          </a:p>
        </p:txBody>
      </p:sp>
      <p:sp>
        <p:nvSpPr>
          <p:cNvPr id="158" name="Google Shape;158;p40"/>
          <p:cNvSpPr txBox="1"/>
          <p:nvPr/>
        </p:nvSpPr>
        <p:spPr>
          <a:xfrm>
            <a:off x="275650" y="4519375"/>
            <a:ext cx="19332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Poppins Medium"/>
              <a:ea typeface="Poppins Medium"/>
              <a:cs typeface="Poppins Medium"/>
              <a:sym typeface="Poppins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9"/>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28" name="Google Shape;228;p49"/>
          <p:cNvSpPr txBox="1"/>
          <p:nvPr/>
        </p:nvSpPr>
        <p:spPr>
          <a:xfrm>
            <a:off x="4747950" y="588038"/>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300">
                <a:solidFill>
                  <a:srgbClr val="0212ED"/>
                </a:solidFill>
                <a:latin typeface="Poppins"/>
                <a:ea typeface="Poppins"/>
                <a:cs typeface="Poppins"/>
                <a:sym typeface="Poppins"/>
              </a:rPr>
              <a:t>Job seeking and hunting:</a:t>
            </a:r>
            <a:endParaRPr b="1" sz="2300">
              <a:solidFill>
                <a:srgbClr val="0212ED"/>
              </a:solidFill>
              <a:latin typeface="Poppins"/>
              <a:ea typeface="Poppins"/>
              <a:cs typeface="Poppins"/>
              <a:sym typeface="Poppins"/>
            </a:endParaRPr>
          </a:p>
          <a:p>
            <a:pPr indent="0" lvl="0" marL="0" rtl="0" algn="l">
              <a:lnSpc>
                <a:spcPct val="100000"/>
              </a:lnSpc>
              <a:spcBef>
                <a:spcPts val="0"/>
              </a:spcBef>
              <a:spcAft>
                <a:spcPts val="0"/>
              </a:spcAft>
              <a:buNone/>
            </a:pPr>
            <a:r>
              <a:rPr b="1" lang="en" sz="2300">
                <a:solidFill>
                  <a:srgbClr val="0212ED"/>
                </a:solidFill>
                <a:latin typeface="Poppins"/>
                <a:ea typeface="Poppins"/>
                <a:cs typeface="Poppins"/>
                <a:sym typeface="Poppins"/>
              </a:rPr>
              <a:t>a total match!</a:t>
            </a:r>
            <a:endParaRPr b="1" sz="2300">
              <a:solidFill>
                <a:srgbClr val="0212ED"/>
              </a:solidFill>
              <a:latin typeface="Poppins"/>
              <a:ea typeface="Poppins"/>
              <a:cs typeface="Poppins"/>
              <a:sym typeface="Poppins"/>
            </a:endParaRPr>
          </a:p>
        </p:txBody>
      </p:sp>
      <p:sp>
        <p:nvSpPr>
          <p:cNvPr id="229" name="Google Shape;229;p49"/>
          <p:cNvSpPr txBox="1"/>
          <p:nvPr/>
        </p:nvSpPr>
        <p:spPr>
          <a:xfrm>
            <a:off x="5253450" y="1524875"/>
            <a:ext cx="3000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Both are </a:t>
            </a:r>
            <a:r>
              <a:rPr b="1" lang="en">
                <a:solidFill>
                  <a:srgbClr val="434343"/>
                </a:solidFill>
                <a:latin typeface="Poppins"/>
                <a:ea typeface="Poppins"/>
                <a:cs typeface="Poppins"/>
                <a:sym typeface="Poppins"/>
              </a:rPr>
              <a:t>PROCESSES.</a:t>
            </a:r>
            <a:br>
              <a:rPr b="1" lang="en">
                <a:solidFill>
                  <a:srgbClr val="434343"/>
                </a:solidFill>
                <a:latin typeface="Poppins"/>
                <a:ea typeface="Poppins"/>
                <a:cs typeface="Poppins"/>
                <a:sym typeface="Poppins"/>
              </a:rPr>
            </a:br>
            <a:endParaRPr b="1">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They require a prey, </a:t>
            </a:r>
            <a:r>
              <a:rPr b="1" lang="en">
                <a:solidFill>
                  <a:srgbClr val="434343"/>
                </a:solidFill>
                <a:latin typeface="Poppins"/>
                <a:ea typeface="Poppins"/>
                <a:cs typeface="Poppins"/>
                <a:sym typeface="Poppins"/>
              </a:rPr>
              <a:t>A GOAL.</a:t>
            </a:r>
            <a:br>
              <a:rPr b="1" lang="en">
                <a:solidFill>
                  <a:srgbClr val="434343"/>
                </a:solidFill>
                <a:latin typeface="Poppins"/>
                <a:ea typeface="Poppins"/>
                <a:cs typeface="Poppins"/>
                <a:sym typeface="Poppins"/>
              </a:rPr>
            </a:br>
            <a:endParaRPr b="1">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They take </a:t>
            </a:r>
            <a:r>
              <a:rPr b="1" lang="en">
                <a:solidFill>
                  <a:srgbClr val="434343"/>
                </a:solidFill>
                <a:latin typeface="Poppins"/>
                <a:ea typeface="Poppins"/>
                <a:cs typeface="Poppins"/>
                <a:sym typeface="Poppins"/>
              </a:rPr>
              <a:t>THOROUGH PREPARATION, PLANNING </a:t>
            </a:r>
            <a:r>
              <a:rPr lang="en">
                <a:solidFill>
                  <a:srgbClr val="434343"/>
                </a:solidFill>
                <a:latin typeface="Poppins Medium"/>
                <a:ea typeface="Poppins Medium"/>
                <a:cs typeface="Poppins Medium"/>
                <a:sym typeface="Poppins Medium"/>
              </a:rPr>
              <a:t>and </a:t>
            </a:r>
            <a:r>
              <a:rPr b="1" lang="en">
                <a:solidFill>
                  <a:srgbClr val="434343"/>
                </a:solidFill>
                <a:latin typeface="Poppins"/>
                <a:ea typeface="Poppins"/>
                <a:cs typeface="Poppins"/>
                <a:sym typeface="Poppins"/>
              </a:rPr>
              <a:t>STRATEGY</a:t>
            </a:r>
            <a:r>
              <a:rPr lang="en">
                <a:solidFill>
                  <a:srgbClr val="434343"/>
                </a:solidFill>
                <a:latin typeface="Poppins Medium"/>
                <a:ea typeface="Poppins Medium"/>
                <a:cs typeface="Poppins Medium"/>
                <a:sym typeface="Poppins Medium"/>
              </a:rPr>
              <a:t> building.</a:t>
            </a:r>
            <a:br>
              <a:rPr lang="en">
                <a:solidFill>
                  <a:srgbClr val="434343"/>
                </a:solidFill>
                <a:latin typeface="Poppins Medium"/>
                <a:ea typeface="Poppins Medium"/>
                <a:cs typeface="Poppins Medium"/>
                <a:sym typeface="Poppins Medium"/>
              </a:rPr>
            </a:br>
            <a:endParaRPr>
              <a:solidFill>
                <a:srgbClr val="434343"/>
              </a:solidFill>
              <a:latin typeface="Poppins Medium"/>
              <a:ea typeface="Poppins Medium"/>
              <a:cs typeface="Poppins Medium"/>
              <a:sym typeface="Poppins Medium"/>
            </a:endParaRPr>
          </a:p>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They demand </a:t>
            </a:r>
            <a:r>
              <a:rPr b="1" lang="en">
                <a:solidFill>
                  <a:srgbClr val="434343"/>
                </a:solidFill>
                <a:latin typeface="Poppins"/>
                <a:ea typeface="Poppins"/>
                <a:cs typeface="Poppins"/>
                <a:sym typeface="Poppins"/>
              </a:rPr>
              <a:t>ATTITUDE</a:t>
            </a:r>
            <a:br>
              <a:rPr b="1" lang="en">
                <a:solidFill>
                  <a:srgbClr val="434343"/>
                </a:solidFill>
                <a:latin typeface="Poppins"/>
                <a:ea typeface="Poppins"/>
                <a:cs typeface="Poppins"/>
                <a:sym typeface="Poppins"/>
              </a:rPr>
            </a:br>
            <a:endParaRPr b="1">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Work Sans"/>
              <a:buChar char="●"/>
            </a:pPr>
            <a:r>
              <a:rPr lang="en">
                <a:solidFill>
                  <a:srgbClr val="434343"/>
                </a:solidFill>
                <a:latin typeface="Poppins Medium"/>
                <a:ea typeface="Poppins Medium"/>
                <a:cs typeface="Poppins Medium"/>
                <a:sym typeface="Poppins Medium"/>
              </a:rPr>
              <a:t>And require </a:t>
            </a:r>
            <a:r>
              <a:rPr b="1" lang="en">
                <a:solidFill>
                  <a:srgbClr val="434343"/>
                </a:solidFill>
                <a:latin typeface="Poppins"/>
                <a:ea typeface="Poppins"/>
                <a:cs typeface="Poppins"/>
                <a:sym typeface="Poppins"/>
              </a:rPr>
              <a:t>PATIENCE, CREATIVITY</a:t>
            </a:r>
            <a:r>
              <a:rPr lang="en">
                <a:solidFill>
                  <a:srgbClr val="434343"/>
                </a:solidFill>
                <a:latin typeface="Poppins Medium"/>
                <a:ea typeface="Poppins Medium"/>
                <a:cs typeface="Poppins Medium"/>
                <a:sym typeface="Poppins Medium"/>
              </a:rPr>
              <a:t> and the right </a:t>
            </a:r>
            <a:r>
              <a:rPr b="1" lang="en">
                <a:solidFill>
                  <a:srgbClr val="434343"/>
                </a:solidFill>
                <a:latin typeface="Poppins"/>
                <a:ea typeface="Poppins"/>
                <a:cs typeface="Poppins"/>
                <a:sym typeface="Poppins"/>
              </a:rPr>
              <a:t>SKILLS.</a:t>
            </a:r>
            <a:endParaRPr>
              <a:latin typeface="Poppins"/>
              <a:ea typeface="Poppins"/>
              <a:cs typeface="Poppins"/>
              <a:sym typeface="Poppins"/>
            </a:endParaRPr>
          </a:p>
        </p:txBody>
      </p:sp>
      <p:pic>
        <p:nvPicPr>
          <p:cNvPr id="230" name="Google Shape;230;p49"/>
          <p:cNvPicPr preferRelativeResize="0"/>
          <p:nvPr/>
        </p:nvPicPr>
        <p:blipFill>
          <a:blip r:embed="rId4">
            <a:alphaModFix/>
          </a:blip>
          <a:stretch>
            <a:fillRect/>
          </a:stretch>
        </p:blipFill>
        <p:spPr>
          <a:xfrm>
            <a:off x="255525" y="449662"/>
            <a:ext cx="4244175" cy="4244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50"/>
          <p:cNvPicPr preferRelativeResize="0"/>
          <p:nvPr/>
        </p:nvPicPr>
        <p:blipFill rotWithShape="1">
          <a:blip r:embed="rId3">
            <a:alphaModFix/>
          </a:blip>
          <a:srcRect b="17871" l="0" r="0" t="0"/>
          <a:stretch/>
        </p:blipFill>
        <p:spPr>
          <a:xfrm>
            <a:off x="0" y="-25"/>
            <a:ext cx="9144000" cy="5143500"/>
          </a:xfrm>
          <a:prstGeom prst="rect">
            <a:avLst/>
          </a:prstGeom>
          <a:noFill/>
          <a:ln>
            <a:noFill/>
          </a:ln>
        </p:spPr>
      </p:pic>
      <p:sp>
        <p:nvSpPr>
          <p:cNvPr id="236" name="Google Shape;236;p50"/>
          <p:cNvSpPr/>
          <p:nvPr/>
        </p:nvSpPr>
        <p:spPr>
          <a:xfrm>
            <a:off x="1423950" y="1314450"/>
            <a:ext cx="6296100" cy="2514600"/>
          </a:xfrm>
          <a:prstGeom prst="roundRect">
            <a:avLst>
              <a:gd fmla="val 16667" name="adj"/>
            </a:avLst>
          </a:prstGeom>
          <a:solidFill>
            <a:schemeClr val="lt1"/>
          </a:solidFill>
          <a:ln>
            <a:noFill/>
          </a:ln>
          <a:effectLst>
            <a:outerShdw blurRad="357188" rotWithShape="0" algn="bl">
              <a:srgbClr val="000000">
                <a:alpha val="7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0"/>
          <p:cNvSpPr txBox="1"/>
          <p:nvPr/>
        </p:nvSpPr>
        <p:spPr>
          <a:xfrm>
            <a:off x="2389500" y="1966750"/>
            <a:ext cx="43650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434343"/>
                </a:solidFill>
                <a:highlight>
                  <a:srgbClr val="FFFFFF"/>
                </a:highlight>
                <a:latin typeface="Poppins"/>
                <a:ea typeface="Poppins"/>
                <a:cs typeface="Poppins"/>
                <a:sym typeface="Poppins"/>
              </a:rPr>
              <a:t>The job hunting process:</a:t>
            </a:r>
            <a:endParaRPr i="0" sz="2000" u="none" cap="none" strike="noStrike">
              <a:solidFill>
                <a:srgbClr val="434343"/>
              </a:solidFill>
              <a:latin typeface="Poppins"/>
              <a:ea typeface="Poppins"/>
              <a:cs typeface="Poppins"/>
              <a:sym typeface="Poppins"/>
            </a:endParaRPr>
          </a:p>
        </p:txBody>
      </p:sp>
      <p:sp>
        <p:nvSpPr>
          <p:cNvPr id="238" name="Google Shape;238;p50"/>
          <p:cNvSpPr txBox="1"/>
          <p:nvPr/>
        </p:nvSpPr>
        <p:spPr>
          <a:xfrm>
            <a:off x="1930200" y="2582725"/>
            <a:ext cx="52836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500"/>
              <a:buFont typeface="Arial"/>
              <a:buNone/>
            </a:pPr>
            <a:r>
              <a:rPr b="1" lang="en" sz="2500">
                <a:solidFill>
                  <a:srgbClr val="0000FF"/>
                </a:solidFill>
                <a:latin typeface="Poppins"/>
                <a:ea typeface="Poppins"/>
                <a:cs typeface="Poppins"/>
                <a:sym typeface="Poppins"/>
              </a:rPr>
              <a:t>The cycle and its different stages</a:t>
            </a:r>
            <a:endParaRPr b="1" i="0" sz="2500" u="none" cap="none" strike="noStrike">
              <a:solidFill>
                <a:srgbClr val="0000FF"/>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51"/>
          <p:cNvPicPr preferRelativeResize="0"/>
          <p:nvPr/>
        </p:nvPicPr>
        <p:blipFill>
          <a:blip r:embed="rId3">
            <a:alphaModFix/>
          </a:blip>
          <a:stretch>
            <a:fillRect/>
          </a:stretch>
        </p:blipFill>
        <p:spPr>
          <a:xfrm>
            <a:off x="14468" y="0"/>
            <a:ext cx="9115064" cy="5143500"/>
          </a:xfrm>
          <a:prstGeom prst="rect">
            <a:avLst/>
          </a:prstGeom>
          <a:noFill/>
          <a:ln>
            <a:noFill/>
          </a:ln>
        </p:spPr>
      </p:pic>
      <p:grpSp>
        <p:nvGrpSpPr>
          <p:cNvPr id="244" name="Google Shape;244;p51"/>
          <p:cNvGrpSpPr/>
          <p:nvPr/>
        </p:nvGrpSpPr>
        <p:grpSpPr>
          <a:xfrm>
            <a:off x="6937648" y="2186659"/>
            <a:ext cx="1717800" cy="1713600"/>
            <a:chOff x="6226398" y="1577059"/>
            <a:chExt cx="1717800" cy="1713600"/>
          </a:xfrm>
        </p:grpSpPr>
        <p:sp>
          <p:nvSpPr>
            <p:cNvPr id="245" name="Google Shape;245;p51"/>
            <p:cNvSpPr/>
            <p:nvPr/>
          </p:nvSpPr>
          <p:spPr>
            <a:xfrm rot="2471469">
              <a:off x="6465777" y="1837508"/>
              <a:ext cx="1239042" cy="1192702"/>
            </a:xfrm>
            <a:prstGeom prst="teardrop">
              <a:avLst>
                <a:gd fmla="val 100000" name="adj"/>
              </a:avLst>
            </a:prstGeom>
            <a:solidFill>
              <a:srgbClr val="0212ED"/>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Poppins"/>
                <a:ea typeface="Poppins"/>
                <a:cs typeface="Poppins"/>
                <a:sym typeface="Poppins"/>
              </a:endParaRPr>
            </a:p>
          </p:txBody>
        </p:sp>
        <p:sp>
          <p:nvSpPr>
            <p:cNvPr id="246" name="Google Shape;246;p51"/>
            <p:cNvSpPr txBox="1"/>
            <p:nvPr/>
          </p:nvSpPr>
          <p:spPr>
            <a:xfrm>
              <a:off x="6846375" y="2233750"/>
              <a:ext cx="924600" cy="338700"/>
            </a:xfrm>
            <a:prstGeom prst="rect">
              <a:avLst/>
            </a:prstGeom>
            <a:solidFill>
              <a:srgbClr val="0212E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lt1"/>
                  </a:solidFill>
                  <a:latin typeface="Poppins"/>
                  <a:ea typeface="Poppins"/>
                  <a:cs typeface="Poppins"/>
                  <a:sym typeface="Poppins"/>
                </a:rPr>
                <a:t>CLOSING</a:t>
              </a:r>
              <a:endParaRPr b="1" sz="1000">
                <a:solidFill>
                  <a:schemeClr val="lt1"/>
                </a:solidFill>
                <a:latin typeface="Poppins"/>
                <a:ea typeface="Poppins"/>
                <a:cs typeface="Poppins"/>
                <a:sym typeface="Poppins"/>
              </a:endParaRPr>
            </a:p>
          </p:txBody>
        </p:sp>
      </p:grpSp>
      <p:grpSp>
        <p:nvGrpSpPr>
          <p:cNvPr id="247" name="Google Shape;247;p51"/>
          <p:cNvGrpSpPr/>
          <p:nvPr/>
        </p:nvGrpSpPr>
        <p:grpSpPr>
          <a:xfrm>
            <a:off x="5845398" y="2186659"/>
            <a:ext cx="1717800" cy="1713600"/>
            <a:chOff x="6226398" y="1577059"/>
            <a:chExt cx="1717800" cy="1713600"/>
          </a:xfrm>
        </p:grpSpPr>
        <p:sp>
          <p:nvSpPr>
            <p:cNvPr id="248" name="Google Shape;248;p51"/>
            <p:cNvSpPr/>
            <p:nvPr/>
          </p:nvSpPr>
          <p:spPr>
            <a:xfrm rot="2471469">
              <a:off x="6465777" y="1837508"/>
              <a:ext cx="1239042" cy="1192702"/>
            </a:xfrm>
            <a:prstGeom prst="teardrop">
              <a:avLst>
                <a:gd fmla="val 100000" name="adj"/>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Poppins"/>
                <a:ea typeface="Poppins"/>
                <a:cs typeface="Poppins"/>
                <a:sym typeface="Poppins"/>
              </a:endParaRPr>
            </a:p>
          </p:txBody>
        </p:sp>
        <p:sp>
          <p:nvSpPr>
            <p:cNvPr id="249" name="Google Shape;249;p51"/>
            <p:cNvSpPr txBox="1"/>
            <p:nvPr/>
          </p:nvSpPr>
          <p:spPr>
            <a:xfrm>
              <a:off x="6770175" y="2233750"/>
              <a:ext cx="90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oppins"/>
                  <a:ea typeface="Poppins"/>
                  <a:cs typeface="Poppins"/>
                  <a:sym typeface="Poppins"/>
                </a:rPr>
                <a:t>NEGOTIATE</a:t>
              </a:r>
              <a:endParaRPr b="1" sz="1000">
                <a:latin typeface="Poppins"/>
                <a:ea typeface="Poppins"/>
                <a:cs typeface="Poppins"/>
                <a:sym typeface="Poppins"/>
              </a:endParaRPr>
            </a:p>
          </p:txBody>
        </p:sp>
      </p:grpSp>
      <p:grpSp>
        <p:nvGrpSpPr>
          <p:cNvPr id="250" name="Google Shape;250;p51"/>
          <p:cNvGrpSpPr/>
          <p:nvPr/>
        </p:nvGrpSpPr>
        <p:grpSpPr>
          <a:xfrm>
            <a:off x="4769473" y="2186659"/>
            <a:ext cx="1717800" cy="1713600"/>
            <a:chOff x="5150473" y="1577059"/>
            <a:chExt cx="1717800" cy="1713600"/>
          </a:xfrm>
        </p:grpSpPr>
        <p:sp>
          <p:nvSpPr>
            <p:cNvPr id="251" name="Google Shape;251;p51"/>
            <p:cNvSpPr/>
            <p:nvPr/>
          </p:nvSpPr>
          <p:spPr>
            <a:xfrm rot="2471469">
              <a:off x="5389852" y="1837508"/>
              <a:ext cx="1239042" cy="1192702"/>
            </a:xfrm>
            <a:prstGeom prst="teardrop">
              <a:avLst>
                <a:gd fmla="val 100000" name="adj"/>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Poppins"/>
                <a:ea typeface="Poppins"/>
                <a:cs typeface="Poppins"/>
                <a:sym typeface="Poppins"/>
              </a:endParaRPr>
            </a:p>
          </p:txBody>
        </p:sp>
        <p:sp>
          <p:nvSpPr>
            <p:cNvPr id="252" name="Google Shape;252;p51"/>
            <p:cNvSpPr txBox="1"/>
            <p:nvPr/>
          </p:nvSpPr>
          <p:spPr>
            <a:xfrm>
              <a:off x="5712550" y="2233750"/>
              <a:ext cx="72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oppins"/>
                  <a:ea typeface="Poppins"/>
                  <a:cs typeface="Poppins"/>
                  <a:sym typeface="Poppins"/>
                </a:rPr>
                <a:t>OFFER</a:t>
              </a:r>
              <a:endParaRPr sz="1000">
                <a:latin typeface="Poppins"/>
                <a:ea typeface="Poppins"/>
                <a:cs typeface="Poppins"/>
                <a:sym typeface="Poppins"/>
              </a:endParaRPr>
            </a:p>
          </p:txBody>
        </p:sp>
      </p:grpSp>
      <p:grpSp>
        <p:nvGrpSpPr>
          <p:cNvPr id="253" name="Google Shape;253;p51"/>
          <p:cNvGrpSpPr/>
          <p:nvPr/>
        </p:nvGrpSpPr>
        <p:grpSpPr>
          <a:xfrm>
            <a:off x="314823" y="2186659"/>
            <a:ext cx="1717800" cy="1713600"/>
            <a:chOff x="695823" y="1577059"/>
            <a:chExt cx="1717800" cy="1713600"/>
          </a:xfrm>
        </p:grpSpPr>
        <p:sp>
          <p:nvSpPr>
            <p:cNvPr id="254" name="Google Shape;254;p51"/>
            <p:cNvSpPr/>
            <p:nvPr/>
          </p:nvSpPr>
          <p:spPr>
            <a:xfrm rot="2471469">
              <a:off x="935202" y="18375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Poppins"/>
                <a:ea typeface="Poppins"/>
                <a:cs typeface="Poppins"/>
                <a:sym typeface="Poppins"/>
              </a:endParaRPr>
            </a:p>
          </p:txBody>
        </p:sp>
        <p:sp>
          <p:nvSpPr>
            <p:cNvPr id="255" name="Google Shape;255;p51"/>
            <p:cNvSpPr txBox="1"/>
            <p:nvPr/>
          </p:nvSpPr>
          <p:spPr>
            <a:xfrm>
              <a:off x="1075625" y="2233750"/>
              <a:ext cx="9540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oppins"/>
                  <a:ea typeface="Poppins"/>
                  <a:cs typeface="Poppins"/>
                  <a:sym typeface="Poppins"/>
                </a:rPr>
                <a:t>EXPLORING</a:t>
              </a:r>
              <a:endParaRPr b="1" sz="1000">
                <a:latin typeface="Poppins"/>
                <a:ea typeface="Poppins"/>
                <a:cs typeface="Poppins"/>
                <a:sym typeface="Poppins"/>
              </a:endParaRPr>
            </a:p>
          </p:txBody>
        </p:sp>
      </p:grpSp>
      <p:grpSp>
        <p:nvGrpSpPr>
          <p:cNvPr id="256" name="Google Shape;256;p51"/>
          <p:cNvGrpSpPr/>
          <p:nvPr/>
        </p:nvGrpSpPr>
        <p:grpSpPr>
          <a:xfrm>
            <a:off x="1484223" y="2186659"/>
            <a:ext cx="1717800" cy="1713600"/>
            <a:chOff x="1865223" y="1577059"/>
            <a:chExt cx="1717800" cy="1713600"/>
          </a:xfrm>
        </p:grpSpPr>
        <p:sp>
          <p:nvSpPr>
            <p:cNvPr id="257" name="Google Shape;257;p51"/>
            <p:cNvSpPr/>
            <p:nvPr/>
          </p:nvSpPr>
          <p:spPr>
            <a:xfrm rot="2471469">
              <a:off x="2104602" y="18375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Poppins"/>
                <a:ea typeface="Poppins"/>
                <a:cs typeface="Poppins"/>
                <a:sym typeface="Poppins"/>
              </a:endParaRPr>
            </a:p>
          </p:txBody>
        </p:sp>
        <p:sp>
          <p:nvSpPr>
            <p:cNvPr id="258" name="Google Shape;258;p51"/>
            <p:cNvSpPr txBox="1"/>
            <p:nvPr/>
          </p:nvSpPr>
          <p:spPr>
            <a:xfrm>
              <a:off x="2291800" y="2233750"/>
              <a:ext cx="954000" cy="3387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000">
                  <a:latin typeface="Poppins"/>
                  <a:ea typeface="Poppins"/>
                  <a:cs typeface="Poppins"/>
                  <a:sym typeface="Poppins"/>
                </a:rPr>
                <a:t>PREPARING</a:t>
              </a:r>
              <a:endParaRPr sz="1000">
                <a:latin typeface="Poppins"/>
                <a:ea typeface="Poppins"/>
                <a:cs typeface="Poppins"/>
                <a:sym typeface="Poppins"/>
              </a:endParaRPr>
            </a:p>
          </p:txBody>
        </p:sp>
      </p:grpSp>
      <p:sp>
        <p:nvSpPr>
          <p:cNvPr id="259" name="Google Shape;259;p51"/>
          <p:cNvSpPr txBox="1"/>
          <p:nvPr/>
        </p:nvSpPr>
        <p:spPr>
          <a:xfrm>
            <a:off x="758475" y="67142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212ED"/>
                </a:solidFill>
                <a:latin typeface="Poppins"/>
                <a:ea typeface="Poppins"/>
                <a:cs typeface="Poppins"/>
                <a:sym typeface="Poppins"/>
              </a:rPr>
              <a:t>The stages of the process</a:t>
            </a:r>
            <a:endParaRPr sz="2300">
              <a:solidFill>
                <a:srgbClr val="0212ED"/>
              </a:solidFill>
              <a:latin typeface="Poppins Light"/>
              <a:ea typeface="Poppins Light"/>
              <a:cs typeface="Poppins Light"/>
              <a:sym typeface="Poppins Light"/>
            </a:endParaRPr>
          </a:p>
        </p:txBody>
      </p:sp>
      <p:grpSp>
        <p:nvGrpSpPr>
          <p:cNvPr id="260" name="Google Shape;260;p51"/>
          <p:cNvGrpSpPr/>
          <p:nvPr/>
        </p:nvGrpSpPr>
        <p:grpSpPr>
          <a:xfrm>
            <a:off x="3600073" y="2186659"/>
            <a:ext cx="1717800" cy="1713600"/>
            <a:chOff x="3600073" y="1653259"/>
            <a:chExt cx="1717800" cy="1713600"/>
          </a:xfrm>
        </p:grpSpPr>
        <p:sp>
          <p:nvSpPr>
            <p:cNvPr id="261" name="Google Shape;261;p51"/>
            <p:cNvSpPr/>
            <p:nvPr/>
          </p:nvSpPr>
          <p:spPr>
            <a:xfrm rot="2471469">
              <a:off x="3839452" y="1913708"/>
              <a:ext cx="1239042" cy="1192702"/>
            </a:xfrm>
            <a:prstGeom prst="teardrop">
              <a:avLst>
                <a:gd fmla="val 100000" name="adj"/>
              </a:avLst>
            </a:prstGeom>
            <a:no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latin typeface="Poppins"/>
                <a:ea typeface="Poppins"/>
                <a:cs typeface="Poppins"/>
                <a:sym typeface="Poppins"/>
              </a:endParaRPr>
            </a:p>
          </p:txBody>
        </p:sp>
        <p:sp>
          <p:nvSpPr>
            <p:cNvPr id="262" name="Google Shape;262;p51"/>
            <p:cNvSpPr txBox="1"/>
            <p:nvPr/>
          </p:nvSpPr>
          <p:spPr>
            <a:xfrm>
              <a:off x="4226625" y="2309950"/>
              <a:ext cx="9000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50">
                  <a:latin typeface="Poppins"/>
                  <a:ea typeface="Poppins"/>
                  <a:cs typeface="Poppins"/>
                  <a:sym typeface="Poppins"/>
                </a:rPr>
                <a:t>INTERVIE</a:t>
              </a:r>
              <a:r>
                <a:rPr b="1" lang="en" sz="850">
                  <a:latin typeface="Poppins"/>
                  <a:ea typeface="Poppins"/>
                  <a:cs typeface="Poppins"/>
                  <a:sym typeface="Poppins"/>
                </a:rPr>
                <a:t>WS</a:t>
              </a:r>
              <a:endParaRPr sz="850">
                <a:latin typeface="Poppins"/>
                <a:ea typeface="Poppins"/>
                <a:cs typeface="Poppins"/>
                <a:sym typeface="Poppins"/>
              </a:endParaRPr>
            </a:p>
          </p:txBody>
        </p:sp>
      </p:grpSp>
      <p:grpSp>
        <p:nvGrpSpPr>
          <p:cNvPr id="263" name="Google Shape;263;p51"/>
          <p:cNvGrpSpPr/>
          <p:nvPr/>
        </p:nvGrpSpPr>
        <p:grpSpPr>
          <a:xfrm>
            <a:off x="2560148" y="2186659"/>
            <a:ext cx="1717800" cy="1713600"/>
            <a:chOff x="2560148" y="1653259"/>
            <a:chExt cx="1717800" cy="1713600"/>
          </a:xfrm>
        </p:grpSpPr>
        <p:sp>
          <p:nvSpPr>
            <p:cNvPr id="264" name="Google Shape;264;p51"/>
            <p:cNvSpPr/>
            <p:nvPr/>
          </p:nvSpPr>
          <p:spPr>
            <a:xfrm rot="2471469">
              <a:off x="2799527" y="19137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265" name="Google Shape;265;p51"/>
            <p:cNvSpPr txBox="1"/>
            <p:nvPr/>
          </p:nvSpPr>
          <p:spPr>
            <a:xfrm>
              <a:off x="3126975" y="2309950"/>
              <a:ext cx="9540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oppins"/>
                  <a:ea typeface="Poppins"/>
                  <a:cs typeface="Poppins"/>
                  <a:sym typeface="Poppins"/>
                </a:rPr>
                <a:t>APPLYING</a:t>
              </a:r>
              <a:endParaRPr sz="1000">
                <a:latin typeface="Poppins"/>
                <a:ea typeface="Poppins"/>
                <a:cs typeface="Poppins"/>
                <a:sym typeface="Poppi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52"/>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71" name="Google Shape;271;p52"/>
          <p:cNvSpPr txBox="1"/>
          <p:nvPr/>
        </p:nvSpPr>
        <p:spPr>
          <a:xfrm>
            <a:off x="613800" y="514450"/>
            <a:ext cx="81279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212ED"/>
                </a:solidFill>
                <a:latin typeface="Poppins"/>
                <a:ea typeface="Poppins"/>
                <a:cs typeface="Poppins"/>
                <a:sym typeface="Poppins"/>
              </a:rPr>
              <a:t>Early Stages of the hiring process</a:t>
            </a:r>
            <a:endParaRPr b="1" sz="2300">
              <a:solidFill>
                <a:srgbClr val="0212ED"/>
              </a:solidFill>
              <a:latin typeface="Poppins"/>
              <a:ea typeface="Poppins"/>
              <a:cs typeface="Poppins"/>
              <a:sym typeface="Poppins"/>
            </a:endParaRPr>
          </a:p>
        </p:txBody>
      </p:sp>
      <p:sp>
        <p:nvSpPr>
          <p:cNvPr id="272" name="Google Shape;272;p52"/>
          <p:cNvSpPr/>
          <p:nvPr/>
        </p:nvSpPr>
        <p:spPr>
          <a:xfrm>
            <a:off x="1273025" y="1634425"/>
            <a:ext cx="22815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273" name="Google Shape;273;p52"/>
          <p:cNvSpPr txBox="1"/>
          <p:nvPr/>
        </p:nvSpPr>
        <p:spPr>
          <a:xfrm>
            <a:off x="1661450" y="17639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212ED"/>
                </a:solidFill>
                <a:latin typeface="Poppins"/>
                <a:ea typeface="Poppins"/>
                <a:cs typeface="Poppins"/>
                <a:sym typeface="Poppins"/>
              </a:rPr>
              <a:t>EXPLORATION</a:t>
            </a:r>
            <a:endParaRPr b="1">
              <a:solidFill>
                <a:srgbClr val="0212ED"/>
              </a:solidFill>
              <a:latin typeface="Poppins"/>
              <a:ea typeface="Poppins"/>
              <a:cs typeface="Poppins"/>
              <a:sym typeface="Poppins"/>
            </a:endParaRPr>
          </a:p>
        </p:txBody>
      </p:sp>
      <p:sp>
        <p:nvSpPr>
          <p:cNvPr id="274" name="Google Shape;274;p52"/>
          <p:cNvSpPr txBox="1"/>
          <p:nvPr/>
        </p:nvSpPr>
        <p:spPr>
          <a:xfrm>
            <a:off x="1270450" y="2292850"/>
            <a:ext cx="2131800" cy="2216400"/>
          </a:xfrm>
          <a:prstGeom prst="rect">
            <a:avLst/>
          </a:prstGeom>
          <a:noFill/>
          <a:ln>
            <a:noFill/>
          </a:ln>
        </p:spPr>
        <p:txBody>
          <a:bodyPr anchorCtr="0" anchor="t" bIns="91425" lIns="91425" spcFirstLastPara="1" rIns="91425" wrap="square" tIns="91425">
            <a:spAutoFit/>
          </a:bodyPr>
          <a:lstStyle/>
          <a:p>
            <a:pPr indent="-304800" lvl="0" marL="457200" marR="0" rtl="0" algn="l">
              <a:spcBef>
                <a:spcPts val="0"/>
              </a:spcBef>
              <a:spcAft>
                <a:spcPts val="0"/>
              </a:spcAft>
              <a:buClr>
                <a:srgbClr val="ECF8FD"/>
              </a:buClr>
              <a:buSzPts val="1200"/>
              <a:buFont typeface="Poppins"/>
              <a:buChar char="●"/>
            </a:pPr>
            <a:r>
              <a:rPr lang="en" sz="1200">
                <a:solidFill>
                  <a:srgbClr val="ECF8FD"/>
                </a:solidFill>
                <a:latin typeface="Poppins"/>
                <a:ea typeface="Poppins"/>
                <a:cs typeface="Poppins"/>
                <a:sym typeface="Poppins"/>
              </a:rPr>
              <a:t>Self-reflection </a:t>
            </a:r>
            <a:endParaRPr sz="1200">
              <a:solidFill>
                <a:srgbClr val="ECF8FD"/>
              </a:solidFill>
              <a:latin typeface="Poppins"/>
              <a:ea typeface="Poppins"/>
              <a:cs typeface="Poppins"/>
              <a:sym typeface="Poppins"/>
            </a:endParaRPr>
          </a:p>
          <a:p>
            <a:pPr indent="-304800" lvl="0" marL="457200" marR="0" rtl="0" algn="l">
              <a:spcBef>
                <a:spcPts val="0"/>
              </a:spcBef>
              <a:spcAft>
                <a:spcPts val="0"/>
              </a:spcAft>
              <a:buClr>
                <a:srgbClr val="ECF8FD"/>
              </a:buClr>
              <a:buSzPts val="1200"/>
              <a:buFont typeface="Poppins"/>
              <a:buChar char="●"/>
            </a:pPr>
            <a:r>
              <a:rPr lang="en" sz="1200">
                <a:solidFill>
                  <a:srgbClr val="ECF8FD"/>
                </a:solidFill>
                <a:latin typeface="Poppins"/>
                <a:ea typeface="Poppins"/>
                <a:cs typeface="Poppins"/>
                <a:sym typeface="Poppins"/>
              </a:rPr>
              <a:t>Understanding of own goals and vision.</a:t>
            </a:r>
            <a:endParaRPr sz="1200">
              <a:solidFill>
                <a:srgbClr val="ECF8FD"/>
              </a:solidFill>
              <a:latin typeface="Poppins"/>
              <a:ea typeface="Poppins"/>
              <a:cs typeface="Poppins"/>
              <a:sym typeface="Poppins"/>
            </a:endParaRPr>
          </a:p>
          <a:p>
            <a:pPr indent="-304800" lvl="0" marL="457200" marR="0" rtl="0" algn="l">
              <a:spcBef>
                <a:spcPts val="0"/>
              </a:spcBef>
              <a:spcAft>
                <a:spcPts val="0"/>
              </a:spcAft>
              <a:buClr>
                <a:srgbClr val="ECF8FD"/>
              </a:buClr>
              <a:buSzPts val="1200"/>
              <a:buFont typeface="Poppins"/>
              <a:buChar char="●"/>
            </a:pPr>
            <a:r>
              <a:rPr lang="en" sz="1200">
                <a:solidFill>
                  <a:srgbClr val="ECF8FD"/>
                </a:solidFill>
                <a:latin typeface="Poppins"/>
                <a:ea typeface="Poppins"/>
                <a:cs typeface="Poppins"/>
                <a:sym typeface="Poppins"/>
              </a:rPr>
              <a:t>Understanding of the market and its needs.</a:t>
            </a:r>
            <a:endParaRPr sz="1200">
              <a:solidFill>
                <a:srgbClr val="ECF8FD"/>
              </a:solidFill>
              <a:latin typeface="Poppins"/>
              <a:ea typeface="Poppins"/>
              <a:cs typeface="Poppins"/>
              <a:sym typeface="Poppins"/>
            </a:endParaRPr>
          </a:p>
          <a:p>
            <a:pPr indent="-304800" lvl="0" marL="457200" rtl="0" algn="l">
              <a:spcBef>
                <a:spcPts val="0"/>
              </a:spcBef>
              <a:spcAft>
                <a:spcPts val="0"/>
              </a:spcAft>
              <a:buClr>
                <a:srgbClr val="ECF8FD"/>
              </a:buClr>
              <a:buSzPts val="1200"/>
              <a:buFont typeface="Poppins"/>
              <a:buChar char="●"/>
            </a:pPr>
            <a:r>
              <a:rPr lang="en" sz="1200">
                <a:solidFill>
                  <a:srgbClr val="ECF8FD"/>
                </a:solidFill>
                <a:latin typeface="Poppins"/>
                <a:ea typeface="Poppins"/>
                <a:cs typeface="Poppins"/>
                <a:sym typeface="Poppins"/>
              </a:rPr>
              <a:t>Understand personal skills and </a:t>
            </a:r>
            <a:br>
              <a:rPr lang="en" sz="1200">
                <a:solidFill>
                  <a:srgbClr val="ECF8FD"/>
                </a:solidFill>
                <a:latin typeface="Poppins"/>
                <a:ea typeface="Poppins"/>
                <a:cs typeface="Poppins"/>
                <a:sym typeface="Poppins"/>
              </a:rPr>
            </a:br>
            <a:r>
              <a:rPr lang="en" sz="1200">
                <a:solidFill>
                  <a:srgbClr val="ECF8FD"/>
                </a:solidFill>
                <a:latin typeface="Poppins"/>
                <a:ea typeface="Poppins"/>
                <a:cs typeface="Poppins"/>
                <a:sym typeface="Poppins"/>
              </a:rPr>
              <a:t>improvement areas.</a:t>
            </a:r>
            <a:endParaRPr sz="1200">
              <a:solidFill>
                <a:srgbClr val="ECF8FD"/>
              </a:solidFill>
              <a:latin typeface="Poppins"/>
              <a:ea typeface="Poppins"/>
              <a:cs typeface="Poppins"/>
              <a:sym typeface="Poppins"/>
            </a:endParaRPr>
          </a:p>
        </p:txBody>
      </p:sp>
      <p:sp>
        <p:nvSpPr>
          <p:cNvPr id="275" name="Google Shape;275;p52"/>
          <p:cNvSpPr/>
          <p:nvPr/>
        </p:nvSpPr>
        <p:spPr>
          <a:xfrm>
            <a:off x="4075675" y="1634425"/>
            <a:ext cx="25668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276" name="Google Shape;276;p52"/>
          <p:cNvSpPr txBox="1"/>
          <p:nvPr/>
        </p:nvSpPr>
        <p:spPr>
          <a:xfrm>
            <a:off x="4464100" y="17639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212ED"/>
                </a:solidFill>
                <a:latin typeface="Poppins"/>
                <a:ea typeface="Poppins"/>
                <a:cs typeface="Poppins"/>
                <a:sym typeface="Poppins"/>
              </a:rPr>
              <a:t>PREPARATION</a:t>
            </a:r>
            <a:endParaRPr b="1">
              <a:solidFill>
                <a:srgbClr val="0212ED"/>
              </a:solidFill>
              <a:latin typeface="Poppins"/>
              <a:ea typeface="Poppins"/>
              <a:cs typeface="Poppins"/>
              <a:sym typeface="Poppins"/>
            </a:endParaRPr>
          </a:p>
        </p:txBody>
      </p:sp>
      <p:sp>
        <p:nvSpPr>
          <p:cNvPr id="277" name="Google Shape;277;p52"/>
          <p:cNvSpPr txBox="1"/>
          <p:nvPr/>
        </p:nvSpPr>
        <p:spPr>
          <a:xfrm>
            <a:off x="3996900" y="2216650"/>
            <a:ext cx="2566800" cy="2555100"/>
          </a:xfrm>
          <a:prstGeom prst="rect">
            <a:avLst/>
          </a:prstGeom>
          <a:noFill/>
          <a:ln>
            <a:noFill/>
          </a:ln>
        </p:spPr>
        <p:txBody>
          <a:bodyPr anchorCtr="0" anchor="t" bIns="91425" lIns="91425" spcFirstLastPara="1" rIns="91425" wrap="square" tIns="91425">
            <a:spAutoFit/>
          </a:bodyPr>
          <a:lstStyle/>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Research the company of interest.</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Understand needs, goals and challenges.</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Assessing your experience &amp; specific skills required.</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Research the company’s network.</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Adapt CV &amp; CL.</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Work with IH Coach.</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Apply and connect with influencers &amp; decision makers.</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Prepare HR interview.</a:t>
            </a:r>
            <a:endParaRPr sz="1100">
              <a:solidFill>
                <a:srgbClr val="ECF8FD"/>
              </a:solidFill>
              <a:latin typeface="Poppins"/>
              <a:ea typeface="Poppins"/>
              <a:cs typeface="Poppins"/>
              <a:sym typeface="Poppins"/>
            </a:endParaRPr>
          </a:p>
        </p:txBody>
      </p:sp>
      <p:grpSp>
        <p:nvGrpSpPr>
          <p:cNvPr id="278" name="Google Shape;278;p52"/>
          <p:cNvGrpSpPr/>
          <p:nvPr/>
        </p:nvGrpSpPr>
        <p:grpSpPr>
          <a:xfrm>
            <a:off x="5680730" y="651618"/>
            <a:ext cx="1436596" cy="1405666"/>
            <a:chOff x="695823" y="1577059"/>
            <a:chExt cx="1717800" cy="1713600"/>
          </a:xfrm>
        </p:grpSpPr>
        <p:sp>
          <p:nvSpPr>
            <p:cNvPr id="279" name="Google Shape;279;p52"/>
            <p:cNvSpPr/>
            <p:nvPr/>
          </p:nvSpPr>
          <p:spPr>
            <a:xfrm rot="2471469">
              <a:off x="935202" y="18375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280" name="Google Shape;280;p52"/>
            <p:cNvSpPr txBox="1"/>
            <p:nvPr/>
          </p:nvSpPr>
          <p:spPr>
            <a:xfrm>
              <a:off x="1075625" y="2233750"/>
              <a:ext cx="954000" cy="37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EXPLORING</a:t>
              </a:r>
              <a:endParaRPr b="1" sz="800">
                <a:latin typeface="Poppins"/>
                <a:ea typeface="Poppins"/>
                <a:cs typeface="Poppins"/>
                <a:sym typeface="Poppins"/>
              </a:endParaRPr>
            </a:p>
          </p:txBody>
        </p:sp>
      </p:grpSp>
      <p:grpSp>
        <p:nvGrpSpPr>
          <p:cNvPr id="281" name="Google Shape;281;p52"/>
          <p:cNvGrpSpPr/>
          <p:nvPr/>
        </p:nvGrpSpPr>
        <p:grpSpPr>
          <a:xfrm>
            <a:off x="6658699" y="651618"/>
            <a:ext cx="1436596" cy="1405666"/>
            <a:chOff x="1865223" y="1577059"/>
            <a:chExt cx="1717800" cy="1713600"/>
          </a:xfrm>
        </p:grpSpPr>
        <p:sp>
          <p:nvSpPr>
            <p:cNvPr id="282" name="Google Shape;282;p52"/>
            <p:cNvSpPr/>
            <p:nvPr/>
          </p:nvSpPr>
          <p:spPr>
            <a:xfrm rot="2471469">
              <a:off x="2104602" y="18375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283" name="Google Shape;283;p52"/>
            <p:cNvSpPr txBox="1"/>
            <p:nvPr/>
          </p:nvSpPr>
          <p:spPr>
            <a:xfrm>
              <a:off x="2291800" y="2233750"/>
              <a:ext cx="954000" cy="375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800">
                  <a:latin typeface="Poppins"/>
                  <a:ea typeface="Poppins"/>
                  <a:cs typeface="Poppins"/>
                  <a:sym typeface="Poppins"/>
                </a:rPr>
                <a:t>PREPARING</a:t>
              </a:r>
              <a:endParaRPr sz="800">
                <a:latin typeface="Poppins"/>
                <a:ea typeface="Poppins"/>
                <a:cs typeface="Poppins"/>
                <a:sym typeface="Poppins"/>
              </a:endParaRPr>
            </a:p>
          </p:txBody>
        </p:sp>
      </p:grpSp>
      <p:grpSp>
        <p:nvGrpSpPr>
          <p:cNvPr id="284" name="Google Shape;284;p52"/>
          <p:cNvGrpSpPr/>
          <p:nvPr/>
        </p:nvGrpSpPr>
        <p:grpSpPr>
          <a:xfrm>
            <a:off x="7558506" y="651618"/>
            <a:ext cx="1436596" cy="1405666"/>
            <a:chOff x="2560148" y="1653259"/>
            <a:chExt cx="1717800" cy="1713600"/>
          </a:xfrm>
        </p:grpSpPr>
        <p:sp>
          <p:nvSpPr>
            <p:cNvPr id="285" name="Google Shape;285;p52"/>
            <p:cNvSpPr/>
            <p:nvPr/>
          </p:nvSpPr>
          <p:spPr>
            <a:xfrm rot="2471469">
              <a:off x="2799527" y="19137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Poppins"/>
                <a:ea typeface="Poppins"/>
                <a:cs typeface="Poppins"/>
                <a:sym typeface="Poppins"/>
              </a:endParaRPr>
            </a:p>
          </p:txBody>
        </p:sp>
        <p:sp>
          <p:nvSpPr>
            <p:cNvPr id="286" name="Google Shape;286;p52"/>
            <p:cNvSpPr txBox="1"/>
            <p:nvPr/>
          </p:nvSpPr>
          <p:spPr>
            <a:xfrm>
              <a:off x="3126975" y="2309950"/>
              <a:ext cx="954000" cy="37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APPLYING</a:t>
              </a:r>
              <a:endParaRPr sz="800">
                <a:latin typeface="Poppins"/>
                <a:ea typeface="Poppins"/>
                <a:cs typeface="Poppins"/>
                <a:sym typeface="Poppi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53"/>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92" name="Google Shape;292;p53"/>
          <p:cNvSpPr txBox="1"/>
          <p:nvPr/>
        </p:nvSpPr>
        <p:spPr>
          <a:xfrm>
            <a:off x="613800" y="514450"/>
            <a:ext cx="81279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212ED"/>
                </a:solidFill>
                <a:latin typeface="Poppins"/>
                <a:ea typeface="Poppins"/>
                <a:cs typeface="Poppins"/>
                <a:sym typeface="Poppins"/>
              </a:rPr>
              <a:t>Early Stages of the hiring process</a:t>
            </a:r>
            <a:endParaRPr b="1" sz="2300">
              <a:solidFill>
                <a:srgbClr val="0212ED"/>
              </a:solidFill>
              <a:latin typeface="Poppins"/>
              <a:ea typeface="Poppins"/>
              <a:cs typeface="Poppins"/>
              <a:sym typeface="Poppins"/>
            </a:endParaRPr>
          </a:p>
        </p:txBody>
      </p:sp>
      <p:sp>
        <p:nvSpPr>
          <p:cNvPr id="293" name="Google Shape;293;p53"/>
          <p:cNvSpPr/>
          <p:nvPr/>
        </p:nvSpPr>
        <p:spPr>
          <a:xfrm>
            <a:off x="1273025" y="1634425"/>
            <a:ext cx="22815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294" name="Google Shape;294;p53"/>
          <p:cNvSpPr txBox="1"/>
          <p:nvPr/>
        </p:nvSpPr>
        <p:spPr>
          <a:xfrm>
            <a:off x="1661450" y="17639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212ED"/>
                </a:solidFill>
                <a:latin typeface="Poppins"/>
                <a:ea typeface="Poppins"/>
                <a:cs typeface="Poppins"/>
                <a:sym typeface="Poppins"/>
              </a:rPr>
              <a:t>EXPLORATION</a:t>
            </a:r>
            <a:endParaRPr b="1">
              <a:solidFill>
                <a:srgbClr val="0212ED"/>
              </a:solidFill>
              <a:latin typeface="Poppins"/>
              <a:ea typeface="Poppins"/>
              <a:cs typeface="Poppins"/>
              <a:sym typeface="Poppins"/>
            </a:endParaRPr>
          </a:p>
        </p:txBody>
      </p:sp>
      <p:sp>
        <p:nvSpPr>
          <p:cNvPr id="295" name="Google Shape;295;p53"/>
          <p:cNvSpPr txBox="1"/>
          <p:nvPr/>
        </p:nvSpPr>
        <p:spPr>
          <a:xfrm>
            <a:off x="1270450" y="2292850"/>
            <a:ext cx="2131800" cy="2216400"/>
          </a:xfrm>
          <a:prstGeom prst="rect">
            <a:avLst/>
          </a:prstGeom>
          <a:noFill/>
          <a:ln>
            <a:noFill/>
          </a:ln>
        </p:spPr>
        <p:txBody>
          <a:bodyPr anchorCtr="0" anchor="t" bIns="91425" lIns="91425" spcFirstLastPara="1" rIns="91425" wrap="square" tIns="91425">
            <a:spAutoFit/>
          </a:bodyPr>
          <a:lstStyle/>
          <a:p>
            <a:pPr indent="-304800" lvl="0" marL="457200" marR="0" rtl="0" algn="l">
              <a:spcBef>
                <a:spcPts val="0"/>
              </a:spcBef>
              <a:spcAft>
                <a:spcPts val="0"/>
              </a:spcAft>
              <a:buClr>
                <a:srgbClr val="2DC5FA"/>
              </a:buClr>
              <a:buSzPts val="1200"/>
              <a:buFont typeface="Poppins"/>
              <a:buChar char="●"/>
            </a:pPr>
            <a:r>
              <a:rPr lang="en" sz="1200">
                <a:solidFill>
                  <a:schemeClr val="dk1"/>
                </a:solidFill>
                <a:latin typeface="Poppins"/>
                <a:ea typeface="Poppins"/>
                <a:cs typeface="Poppins"/>
                <a:sym typeface="Poppins"/>
              </a:rPr>
              <a:t>Self-reflection </a:t>
            </a:r>
            <a:endParaRPr sz="1200">
              <a:solidFill>
                <a:schemeClr val="dk1"/>
              </a:solidFill>
              <a:latin typeface="Poppins"/>
              <a:ea typeface="Poppins"/>
              <a:cs typeface="Poppins"/>
              <a:sym typeface="Poppins"/>
            </a:endParaRPr>
          </a:p>
          <a:p>
            <a:pPr indent="-304800" lvl="0" marL="457200" marR="0" rtl="0" algn="l">
              <a:spcBef>
                <a:spcPts val="0"/>
              </a:spcBef>
              <a:spcAft>
                <a:spcPts val="0"/>
              </a:spcAft>
              <a:buClr>
                <a:srgbClr val="2DC5FA"/>
              </a:buClr>
              <a:buSzPts val="1200"/>
              <a:buFont typeface="Poppins"/>
              <a:buChar char="●"/>
            </a:pPr>
            <a:r>
              <a:rPr lang="en" sz="1200">
                <a:solidFill>
                  <a:schemeClr val="dk1"/>
                </a:solidFill>
                <a:latin typeface="Poppins"/>
                <a:ea typeface="Poppins"/>
                <a:cs typeface="Poppins"/>
                <a:sym typeface="Poppins"/>
              </a:rPr>
              <a:t>Understanding of own goals and vision.</a:t>
            </a:r>
            <a:endParaRPr sz="1200">
              <a:solidFill>
                <a:schemeClr val="dk1"/>
              </a:solidFill>
              <a:latin typeface="Poppins"/>
              <a:ea typeface="Poppins"/>
              <a:cs typeface="Poppins"/>
              <a:sym typeface="Poppins"/>
            </a:endParaRPr>
          </a:p>
          <a:p>
            <a:pPr indent="-304800" lvl="0" marL="457200" marR="0" rtl="0" algn="l">
              <a:spcBef>
                <a:spcPts val="0"/>
              </a:spcBef>
              <a:spcAft>
                <a:spcPts val="0"/>
              </a:spcAft>
              <a:buClr>
                <a:srgbClr val="2DC5FA"/>
              </a:buClr>
              <a:buSzPts val="1200"/>
              <a:buFont typeface="Poppins"/>
              <a:buChar char="●"/>
            </a:pPr>
            <a:r>
              <a:rPr lang="en" sz="1200">
                <a:solidFill>
                  <a:schemeClr val="dk1"/>
                </a:solidFill>
                <a:latin typeface="Poppins"/>
                <a:ea typeface="Poppins"/>
                <a:cs typeface="Poppins"/>
                <a:sym typeface="Poppins"/>
              </a:rPr>
              <a:t>Understanding of the market and its needs.</a:t>
            </a:r>
            <a:endParaRPr sz="1200">
              <a:solidFill>
                <a:schemeClr val="dk1"/>
              </a:solidFill>
              <a:latin typeface="Poppins"/>
              <a:ea typeface="Poppins"/>
              <a:cs typeface="Poppins"/>
              <a:sym typeface="Poppins"/>
            </a:endParaRPr>
          </a:p>
          <a:p>
            <a:pPr indent="-304800" lvl="0" marL="457200" rtl="0" algn="l">
              <a:spcBef>
                <a:spcPts val="0"/>
              </a:spcBef>
              <a:spcAft>
                <a:spcPts val="0"/>
              </a:spcAft>
              <a:buClr>
                <a:srgbClr val="2DC5FA"/>
              </a:buClr>
              <a:buSzPts val="1200"/>
              <a:buFont typeface="Poppins"/>
              <a:buChar char="●"/>
            </a:pPr>
            <a:r>
              <a:rPr lang="en" sz="1200">
                <a:solidFill>
                  <a:schemeClr val="dk1"/>
                </a:solidFill>
                <a:latin typeface="Poppins"/>
                <a:ea typeface="Poppins"/>
                <a:cs typeface="Poppins"/>
                <a:sym typeface="Poppins"/>
              </a:rPr>
              <a:t>Understand personal skills and </a:t>
            </a:r>
            <a:br>
              <a:rPr lang="en" sz="1200">
                <a:solidFill>
                  <a:schemeClr val="dk1"/>
                </a:solidFill>
                <a:latin typeface="Poppins"/>
                <a:ea typeface="Poppins"/>
                <a:cs typeface="Poppins"/>
                <a:sym typeface="Poppins"/>
              </a:rPr>
            </a:br>
            <a:r>
              <a:rPr lang="en" sz="1200">
                <a:solidFill>
                  <a:schemeClr val="dk1"/>
                </a:solidFill>
                <a:latin typeface="Poppins"/>
                <a:ea typeface="Poppins"/>
                <a:cs typeface="Poppins"/>
                <a:sym typeface="Poppins"/>
              </a:rPr>
              <a:t>improvement areas.</a:t>
            </a:r>
            <a:endParaRPr sz="1200">
              <a:solidFill>
                <a:schemeClr val="dk1"/>
              </a:solidFill>
              <a:latin typeface="Poppins"/>
              <a:ea typeface="Poppins"/>
              <a:cs typeface="Poppins"/>
              <a:sym typeface="Poppins"/>
            </a:endParaRPr>
          </a:p>
        </p:txBody>
      </p:sp>
      <p:sp>
        <p:nvSpPr>
          <p:cNvPr id="296" name="Google Shape;296;p53"/>
          <p:cNvSpPr/>
          <p:nvPr/>
        </p:nvSpPr>
        <p:spPr>
          <a:xfrm>
            <a:off x="4075675" y="1634425"/>
            <a:ext cx="25668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297" name="Google Shape;297;p53"/>
          <p:cNvSpPr txBox="1"/>
          <p:nvPr/>
        </p:nvSpPr>
        <p:spPr>
          <a:xfrm>
            <a:off x="4464100" y="17639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212ED"/>
                </a:solidFill>
                <a:latin typeface="Poppins"/>
                <a:ea typeface="Poppins"/>
                <a:cs typeface="Poppins"/>
                <a:sym typeface="Poppins"/>
              </a:rPr>
              <a:t>PREPARATION</a:t>
            </a:r>
            <a:endParaRPr b="1">
              <a:solidFill>
                <a:srgbClr val="0212ED"/>
              </a:solidFill>
              <a:latin typeface="Poppins"/>
              <a:ea typeface="Poppins"/>
              <a:cs typeface="Poppins"/>
              <a:sym typeface="Poppins"/>
            </a:endParaRPr>
          </a:p>
        </p:txBody>
      </p:sp>
      <p:sp>
        <p:nvSpPr>
          <p:cNvPr id="298" name="Google Shape;298;p53"/>
          <p:cNvSpPr txBox="1"/>
          <p:nvPr/>
        </p:nvSpPr>
        <p:spPr>
          <a:xfrm>
            <a:off x="3996900" y="2216650"/>
            <a:ext cx="2566800" cy="2555100"/>
          </a:xfrm>
          <a:prstGeom prst="rect">
            <a:avLst/>
          </a:prstGeom>
          <a:noFill/>
          <a:ln>
            <a:noFill/>
          </a:ln>
        </p:spPr>
        <p:txBody>
          <a:bodyPr anchorCtr="0" anchor="t" bIns="91425" lIns="91425" spcFirstLastPara="1" rIns="91425" wrap="square" tIns="91425">
            <a:spAutoFit/>
          </a:bodyPr>
          <a:lstStyle/>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Research the company of interest.</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Understand needs, goals and challenges.</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Assessing your experience &amp; specific skills required.</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Research the company’s network.</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Adapt CV &amp; CL.</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Work with IH Coach.</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Apply and connect with influencers &amp; decision makers.</a:t>
            </a:r>
            <a:endParaRPr sz="1100">
              <a:solidFill>
                <a:srgbClr val="ECF8FD"/>
              </a:solidFill>
              <a:latin typeface="Poppins"/>
              <a:ea typeface="Poppins"/>
              <a:cs typeface="Poppins"/>
              <a:sym typeface="Poppins"/>
            </a:endParaRPr>
          </a:p>
          <a:p>
            <a:pPr indent="-298450" lvl="0" marL="45720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Prepare HR interview.</a:t>
            </a:r>
            <a:endParaRPr sz="1100">
              <a:solidFill>
                <a:srgbClr val="ECF8FD"/>
              </a:solidFill>
              <a:latin typeface="Poppins"/>
              <a:ea typeface="Poppins"/>
              <a:cs typeface="Poppins"/>
              <a:sym typeface="Poppins"/>
            </a:endParaRPr>
          </a:p>
        </p:txBody>
      </p:sp>
      <p:grpSp>
        <p:nvGrpSpPr>
          <p:cNvPr id="299" name="Google Shape;299;p53"/>
          <p:cNvGrpSpPr/>
          <p:nvPr/>
        </p:nvGrpSpPr>
        <p:grpSpPr>
          <a:xfrm>
            <a:off x="5680730" y="651618"/>
            <a:ext cx="1436596" cy="1405666"/>
            <a:chOff x="695823" y="1577059"/>
            <a:chExt cx="1717800" cy="1713600"/>
          </a:xfrm>
        </p:grpSpPr>
        <p:sp>
          <p:nvSpPr>
            <p:cNvPr id="300" name="Google Shape;300;p53"/>
            <p:cNvSpPr/>
            <p:nvPr/>
          </p:nvSpPr>
          <p:spPr>
            <a:xfrm rot="2471469">
              <a:off x="935202" y="18375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01" name="Google Shape;301;p53"/>
            <p:cNvSpPr txBox="1"/>
            <p:nvPr/>
          </p:nvSpPr>
          <p:spPr>
            <a:xfrm>
              <a:off x="1075625" y="2233750"/>
              <a:ext cx="954000" cy="37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EXPLORING</a:t>
              </a:r>
              <a:endParaRPr b="1" sz="800">
                <a:latin typeface="Poppins"/>
                <a:ea typeface="Poppins"/>
                <a:cs typeface="Poppins"/>
                <a:sym typeface="Poppins"/>
              </a:endParaRPr>
            </a:p>
          </p:txBody>
        </p:sp>
      </p:grpSp>
      <p:grpSp>
        <p:nvGrpSpPr>
          <p:cNvPr id="302" name="Google Shape;302;p53"/>
          <p:cNvGrpSpPr/>
          <p:nvPr/>
        </p:nvGrpSpPr>
        <p:grpSpPr>
          <a:xfrm>
            <a:off x="6658699" y="651618"/>
            <a:ext cx="1436596" cy="1405666"/>
            <a:chOff x="1865223" y="1577059"/>
            <a:chExt cx="1717800" cy="1713600"/>
          </a:xfrm>
        </p:grpSpPr>
        <p:sp>
          <p:nvSpPr>
            <p:cNvPr id="303" name="Google Shape;303;p53"/>
            <p:cNvSpPr/>
            <p:nvPr/>
          </p:nvSpPr>
          <p:spPr>
            <a:xfrm rot="2471469">
              <a:off x="2104602" y="18375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04" name="Google Shape;304;p53"/>
            <p:cNvSpPr txBox="1"/>
            <p:nvPr/>
          </p:nvSpPr>
          <p:spPr>
            <a:xfrm>
              <a:off x="2291800" y="2233750"/>
              <a:ext cx="954000" cy="375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800">
                  <a:latin typeface="Poppins"/>
                  <a:ea typeface="Poppins"/>
                  <a:cs typeface="Poppins"/>
                  <a:sym typeface="Poppins"/>
                </a:rPr>
                <a:t>PREPARING</a:t>
              </a:r>
              <a:endParaRPr sz="800">
                <a:latin typeface="Poppins"/>
                <a:ea typeface="Poppins"/>
                <a:cs typeface="Poppins"/>
                <a:sym typeface="Poppins"/>
              </a:endParaRPr>
            </a:p>
          </p:txBody>
        </p:sp>
      </p:grpSp>
      <p:grpSp>
        <p:nvGrpSpPr>
          <p:cNvPr id="305" name="Google Shape;305;p53"/>
          <p:cNvGrpSpPr/>
          <p:nvPr/>
        </p:nvGrpSpPr>
        <p:grpSpPr>
          <a:xfrm>
            <a:off x="7558506" y="651618"/>
            <a:ext cx="1436596" cy="1405666"/>
            <a:chOff x="2560148" y="1653259"/>
            <a:chExt cx="1717800" cy="1713600"/>
          </a:xfrm>
        </p:grpSpPr>
        <p:sp>
          <p:nvSpPr>
            <p:cNvPr id="306" name="Google Shape;306;p53"/>
            <p:cNvSpPr/>
            <p:nvPr/>
          </p:nvSpPr>
          <p:spPr>
            <a:xfrm rot="2471469">
              <a:off x="2799527" y="19137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Poppins"/>
                <a:ea typeface="Poppins"/>
                <a:cs typeface="Poppins"/>
                <a:sym typeface="Poppins"/>
              </a:endParaRPr>
            </a:p>
          </p:txBody>
        </p:sp>
        <p:sp>
          <p:nvSpPr>
            <p:cNvPr id="307" name="Google Shape;307;p53"/>
            <p:cNvSpPr txBox="1"/>
            <p:nvPr/>
          </p:nvSpPr>
          <p:spPr>
            <a:xfrm>
              <a:off x="3126975" y="2309950"/>
              <a:ext cx="954000" cy="37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APPLYING</a:t>
              </a:r>
              <a:endParaRPr sz="800">
                <a:latin typeface="Poppins"/>
                <a:ea typeface="Poppins"/>
                <a:cs typeface="Poppins"/>
                <a:sym typeface="Poppi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4"/>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313" name="Google Shape;313;p54"/>
          <p:cNvSpPr txBox="1"/>
          <p:nvPr/>
        </p:nvSpPr>
        <p:spPr>
          <a:xfrm>
            <a:off x="613800" y="514450"/>
            <a:ext cx="81279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212ED"/>
                </a:solidFill>
                <a:latin typeface="Poppins"/>
                <a:ea typeface="Poppins"/>
                <a:cs typeface="Poppins"/>
                <a:sym typeface="Poppins"/>
              </a:rPr>
              <a:t>Early Stages of the hiring process</a:t>
            </a:r>
            <a:endParaRPr b="1" sz="2300">
              <a:solidFill>
                <a:srgbClr val="0212ED"/>
              </a:solidFill>
              <a:latin typeface="Poppins"/>
              <a:ea typeface="Poppins"/>
              <a:cs typeface="Poppins"/>
              <a:sym typeface="Poppins"/>
            </a:endParaRPr>
          </a:p>
        </p:txBody>
      </p:sp>
      <p:sp>
        <p:nvSpPr>
          <p:cNvPr id="314" name="Google Shape;314;p54"/>
          <p:cNvSpPr/>
          <p:nvPr/>
        </p:nvSpPr>
        <p:spPr>
          <a:xfrm>
            <a:off x="1273025" y="1634425"/>
            <a:ext cx="22815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315" name="Google Shape;315;p54"/>
          <p:cNvSpPr txBox="1"/>
          <p:nvPr/>
        </p:nvSpPr>
        <p:spPr>
          <a:xfrm>
            <a:off x="1661450" y="17639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212ED"/>
                </a:solidFill>
                <a:latin typeface="Poppins"/>
                <a:ea typeface="Poppins"/>
                <a:cs typeface="Poppins"/>
                <a:sym typeface="Poppins"/>
              </a:rPr>
              <a:t>EXPLORATION</a:t>
            </a:r>
            <a:endParaRPr b="1">
              <a:solidFill>
                <a:srgbClr val="0212ED"/>
              </a:solidFill>
              <a:latin typeface="Poppins"/>
              <a:ea typeface="Poppins"/>
              <a:cs typeface="Poppins"/>
              <a:sym typeface="Poppins"/>
            </a:endParaRPr>
          </a:p>
        </p:txBody>
      </p:sp>
      <p:sp>
        <p:nvSpPr>
          <p:cNvPr id="316" name="Google Shape;316;p54"/>
          <p:cNvSpPr txBox="1"/>
          <p:nvPr/>
        </p:nvSpPr>
        <p:spPr>
          <a:xfrm>
            <a:off x="1270450" y="2292850"/>
            <a:ext cx="2131800" cy="2216400"/>
          </a:xfrm>
          <a:prstGeom prst="rect">
            <a:avLst/>
          </a:prstGeom>
          <a:noFill/>
          <a:ln>
            <a:noFill/>
          </a:ln>
        </p:spPr>
        <p:txBody>
          <a:bodyPr anchorCtr="0" anchor="t" bIns="91425" lIns="91425" spcFirstLastPara="1" rIns="91425" wrap="square" tIns="91425">
            <a:spAutoFit/>
          </a:bodyPr>
          <a:lstStyle/>
          <a:p>
            <a:pPr indent="-304800" lvl="0" marL="457200" marR="0" rtl="0" algn="l">
              <a:spcBef>
                <a:spcPts val="0"/>
              </a:spcBef>
              <a:spcAft>
                <a:spcPts val="0"/>
              </a:spcAft>
              <a:buClr>
                <a:srgbClr val="D9D9D9"/>
              </a:buClr>
              <a:buSzPts val="1200"/>
              <a:buFont typeface="Poppins"/>
              <a:buChar char="●"/>
            </a:pPr>
            <a:r>
              <a:rPr lang="en" sz="1200">
                <a:solidFill>
                  <a:srgbClr val="D9D9D9"/>
                </a:solidFill>
                <a:latin typeface="Poppins"/>
                <a:ea typeface="Poppins"/>
                <a:cs typeface="Poppins"/>
                <a:sym typeface="Poppins"/>
              </a:rPr>
              <a:t>Self-reflection </a:t>
            </a:r>
            <a:endParaRPr sz="1200">
              <a:solidFill>
                <a:srgbClr val="D9D9D9"/>
              </a:solidFill>
              <a:latin typeface="Poppins"/>
              <a:ea typeface="Poppins"/>
              <a:cs typeface="Poppins"/>
              <a:sym typeface="Poppins"/>
            </a:endParaRPr>
          </a:p>
          <a:p>
            <a:pPr indent="-304800" lvl="0" marL="457200" marR="0" rtl="0" algn="l">
              <a:spcBef>
                <a:spcPts val="0"/>
              </a:spcBef>
              <a:spcAft>
                <a:spcPts val="0"/>
              </a:spcAft>
              <a:buClr>
                <a:srgbClr val="D9D9D9"/>
              </a:buClr>
              <a:buSzPts val="1200"/>
              <a:buFont typeface="Poppins"/>
              <a:buChar char="●"/>
            </a:pPr>
            <a:r>
              <a:rPr lang="en" sz="1200">
                <a:solidFill>
                  <a:srgbClr val="D9D9D9"/>
                </a:solidFill>
                <a:latin typeface="Poppins"/>
                <a:ea typeface="Poppins"/>
                <a:cs typeface="Poppins"/>
                <a:sym typeface="Poppins"/>
              </a:rPr>
              <a:t>Understanding of own goals and vision.</a:t>
            </a:r>
            <a:endParaRPr sz="1200">
              <a:solidFill>
                <a:srgbClr val="D9D9D9"/>
              </a:solidFill>
              <a:latin typeface="Poppins"/>
              <a:ea typeface="Poppins"/>
              <a:cs typeface="Poppins"/>
              <a:sym typeface="Poppins"/>
            </a:endParaRPr>
          </a:p>
          <a:p>
            <a:pPr indent="-304800" lvl="0" marL="457200" marR="0" rtl="0" algn="l">
              <a:spcBef>
                <a:spcPts val="0"/>
              </a:spcBef>
              <a:spcAft>
                <a:spcPts val="0"/>
              </a:spcAft>
              <a:buClr>
                <a:srgbClr val="D9D9D9"/>
              </a:buClr>
              <a:buSzPts val="1200"/>
              <a:buFont typeface="Poppins"/>
              <a:buChar char="●"/>
            </a:pPr>
            <a:r>
              <a:rPr lang="en" sz="1200">
                <a:solidFill>
                  <a:srgbClr val="D9D9D9"/>
                </a:solidFill>
                <a:latin typeface="Poppins"/>
                <a:ea typeface="Poppins"/>
                <a:cs typeface="Poppins"/>
                <a:sym typeface="Poppins"/>
              </a:rPr>
              <a:t>Understanding of the market and its needs.</a:t>
            </a:r>
            <a:endParaRPr sz="1200">
              <a:solidFill>
                <a:srgbClr val="D9D9D9"/>
              </a:solidFill>
              <a:latin typeface="Poppins"/>
              <a:ea typeface="Poppins"/>
              <a:cs typeface="Poppins"/>
              <a:sym typeface="Poppins"/>
            </a:endParaRPr>
          </a:p>
          <a:p>
            <a:pPr indent="-304800" lvl="0" marL="457200" rtl="0" algn="l">
              <a:spcBef>
                <a:spcPts val="0"/>
              </a:spcBef>
              <a:spcAft>
                <a:spcPts val="0"/>
              </a:spcAft>
              <a:buClr>
                <a:srgbClr val="D9D9D9"/>
              </a:buClr>
              <a:buSzPts val="1200"/>
              <a:buFont typeface="Poppins"/>
              <a:buChar char="●"/>
            </a:pPr>
            <a:r>
              <a:rPr lang="en" sz="1200">
                <a:solidFill>
                  <a:srgbClr val="D9D9D9"/>
                </a:solidFill>
                <a:latin typeface="Poppins"/>
                <a:ea typeface="Poppins"/>
                <a:cs typeface="Poppins"/>
                <a:sym typeface="Poppins"/>
              </a:rPr>
              <a:t>Understand personal skills and </a:t>
            </a:r>
            <a:br>
              <a:rPr lang="en" sz="1200">
                <a:solidFill>
                  <a:srgbClr val="D9D9D9"/>
                </a:solidFill>
                <a:latin typeface="Poppins"/>
                <a:ea typeface="Poppins"/>
                <a:cs typeface="Poppins"/>
                <a:sym typeface="Poppins"/>
              </a:rPr>
            </a:br>
            <a:r>
              <a:rPr lang="en" sz="1200">
                <a:solidFill>
                  <a:srgbClr val="D9D9D9"/>
                </a:solidFill>
                <a:latin typeface="Poppins"/>
                <a:ea typeface="Poppins"/>
                <a:cs typeface="Poppins"/>
                <a:sym typeface="Poppins"/>
              </a:rPr>
              <a:t>improvement areas.</a:t>
            </a:r>
            <a:endParaRPr sz="1200">
              <a:solidFill>
                <a:srgbClr val="D9D9D9"/>
              </a:solidFill>
              <a:latin typeface="Poppins"/>
              <a:ea typeface="Poppins"/>
              <a:cs typeface="Poppins"/>
              <a:sym typeface="Poppins"/>
            </a:endParaRPr>
          </a:p>
        </p:txBody>
      </p:sp>
      <p:sp>
        <p:nvSpPr>
          <p:cNvPr id="317" name="Google Shape;317;p54"/>
          <p:cNvSpPr/>
          <p:nvPr/>
        </p:nvSpPr>
        <p:spPr>
          <a:xfrm>
            <a:off x="4075675" y="1634425"/>
            <a:ext cx="25668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318" name="Google Shape;318;p54"/>
          <p:cNvSpPr txBox="1"/>
          <p:nvPr/>
        </p:nvSpPr>
        <p:spPr>
          <a:xfrm>
            <a:off x="4464100" y="17639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212ED"/>
                </a:solidFill>
                <a:latin typeface="Poppins"/>
                <a:ea typeface="Poppins"/>
                <a:cs typeface="Poppins"/>
                <a:sym typeface="Poppins"/>
              </a:rPr>
              <a:t>PREPARATION</a:t>
            </a:r>
            <a:endParaRPr b="1">
              <a:solidFill>
                <a:srgbClr val="0212ED"/>
              </a:solidFill>
              <a:latin typeface="Poppins"/>
              <a:ea typeface="Poppins"/>
              <a:cs typeface="Poppins"/>
              <a:sym typeface="Poppins"/>
            </a:endParaRPr>
          </a:p>
        </p:txBody>
      </p:sp>
      <p:sp>
        <p:nvSpPr>
          <p:cNvPr id="319" name="Google Shape;319;p54"/>
          <p:cNvSpPr txBox="1"/>
          <p:nvPr/>
        </p:nvSpPr>
        <p:spPr>
          <a:xfrm>
            <a:off x="3996900" y="2216650"/>
            <a:ext cx="2566800" cy="2555100"/>
          </a:xfrm>
          <a:prstGeom prst="rect">
            <a:avLst/>
          </a:prstGeom>
          <a:noFill/>
          <a:ln>
            <a:noFill/>
          </a:ln>
        </p:spPr>
        <p:txBody>
          <a:bodyPr anchorCtr="0" anchor="t" bIns="91425" lIns="91425" spcFirstLastPara="1" rIns="91425" wrap="square" tIns="91425">
            <a:spAutoFit/>
          </a:bodyPr>
          <a:lstStyle/>
          <a:p>
            <a:pPr indent="-298450" lvl="0" marL="457200" marR="0" rtl="0" algn="l">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Research the company of interest.</a:t>
            </a:r>
            <a:endParaRPr sz="1100">
              <a:solidFill>
                <a:schemeClr val="dk1"/>
              </a:solidFill>
              <a:latin typeface="Poppins"/>
              <a:ea typeface="Poppins"/>
              <a:cs typeface="Poppins"/>
              <a:sym typeface="Poppins"/>
            </a:endParaRPr>
          </a:p>
          <a:p>
            <a:pPr indent="-298450" lvl="0" marL="457200" marR="0" rtl="0" algn="l">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Understand needs, goals and challenges.</a:t>
            </a:r>
            <a:endParaRPr sz="1100">
              <a:solidFill>
                <a:schemeClr val="dk1"/>
              </a:solidFill>
              <a:latin typeface="Poppins"/>
              <a:ea typeface="Poppins"/>
              <a:cs typeface="Poppins"/>
              <a:sym typeface="Poppins"/>
            </a:endParaRPr>
          </a:p>
          <a:p>
            <a:pPr indent="-298450" lvl="0" marL="457200" marR="0" rtl="0" algn="l">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Assessing your experience &amp; specific skills required.</a:t>
            </a:r>
            <a:endParaRPr sz="1100">
              <a:solidFill>
                <a:schemeClr val="dk1"/>
              </a:solidFill>
              <a:latin typeface="Poppins"/>
              <a:ea typeface="Poppins"/>
              <a:cs typeface="Poppins"/>
              <a:sym typeface="Poppins"/>
            </a:endParaRPr>
          </a:p>
          <a:p>
            <a:pPr indent="-298450" lvl="0" marL="457200" marR="0" rtl="0" algn="l">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Research the company’s network.</a:t>
            </a:r>
            <a:endParaRPr sz="1100">
              <a:solidFill>
                <a:schemeClr val="dk1"/>
              </a:solidFill>
              <a:latin typeface="Poppins"/>
              <a:ea typeface="Poppins"/>
              <a:cs typeface="Poppins"/>
              <a:sym typeface="Poppins"/>
            </a:endParaRPr>
          </a:p>
          <a:p>
            <a:pPr indent="-298450" lvl="0" marL="457200" marR="0" rtl="0" algn="l">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Adapt CV &amp; CL.</a:t>
            </a:r>
            <a:endParaRPr sz="1100">
              <a:solidFill>
                <a:schemeClr val="dk1"/>
              </a:solidFill>
              <a:latin typeface="Poppins"/>
              <a:ea typeface="Poppins"/>
              <a:cs typeface="Poppins"/>
              <a:sym typeface="Poppins"/>
            </a:endParaRPr>
          </a:p>
          <a:p>
            <a:pPr indent="-298450" lvl="0" marL="457200" marR="0" rtl="0" algn="l">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Work with IH Coach.</a:t>
            </a:r>
            <a:endParaRPr sz="1100">
              <a:solidFill>
                <a:schemeClr val="dk1"/>
              </a:solidFill>
              <a:latin typeface="Poppins"/>
              <a:ea typeface="Poppins"/>
              <a:cs typeface="Poppins"/>
              <a:sym typeface="Poppins"/>
            </a:endParaRPr>
          </a:p>
          <a:p>
            <a:pPr indent="-298450" lvl="0" marL="457200" marR="0" rtl="0" algn="l">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Apply and connect with influencers &amp; decision makers.</a:t>
            </a:r>
            <a:endParaRPr sz="1100">
              <a:solidFill>
                <a:schemeClr val="dk1"/>
              </a:solidFill>
              <a:latin typeface="Poppins"/>
              <a:ea typeface="Poppins"/>
              <a:cs typeface="Poppins"/>
              <a:sym typeface="Poppins"/>
            </a:endParaRPr>
          </a:p>
          <a:p>
            <a:pPr indent="-298450" lvl="0" marL="457200" marR="0" rtl="0" algn="l">
              <a:spcBef>
                <a:spcPts val="0"/>
              </a:spcBef>
              <a:spcAft>
                <a:spcPts val="0"/>
              </a:spcAft>
              <a:buClr>
                <a:schemeClr val="dk1"/>
              </a:buClr>
              <a:buSzPts val="1100"/>
              <a:buFont typeface="Poppins"/>
              <a:buChar char="●"/>
            </a:pPr>
            <a:r>
              <a:rPr lang="en" sz="1100">
                <a:solidFill>
                  <a:schemeClr val="dk1"/>
                </a:solidFill>
                <a:latin typeface="Poppins"/>
                <a:ea typeface="Poppins"/>
                <a:cs typeface="Poppins"/>
                <a:sym typeface="Poppins"/>
              </a:rPr>
              <a:t>Prepare HR interview.</a:t>
            </a:r>
            <a:endParaRPr sz="1100">
              <a:solidFill>
                <a:schemeClr val="dk1"/>
              </a:solidFill>
              <a:latin typeface="Poppins"/>
              <a:ea typeface="Poppins"/>
              <a:cs typeface="Poppins"/>
              <a:sym typeface="Poppins"/>
            </a:endParaRPr>
          </a:p>
        </p:txBody>
      </p:sp>
      <p:grpSp>
        <p:nvGrpSpPr>
          <p:cNvPr id="320" name="Google Shape;320;p54"/>
          <p:cNvGrpSpPr/>
          <p:nvPr/>
        </p:nvGrpSpPr>
        <p:grpSpPr>
          <a:xfrm>
            <a:off x="5680730" y="651618"/>
            <a:ext cx="1436596" cy="1405666"/>
            <a:chOff x="695823" y="1577059"/>
            <a:chExt cx="1717800" cy="1713600"/>
          </a:xfrm>
        </p:grpSpPr>
        <p:sp>
          <p:nvSpPr>
            <p:cNvPr id="321" name="Google Shape;321;p54"/>
            <p:cNvSpPr/>
            <p:nvPr/>
          </p:nvSpPr>
          <p:spPr>
            <a:xfrm rot="2471469">
              <a:off x="935202" y="18375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22" name="Google Shape;322;p54"/>
            <p:cNvSpPr txBox="1"/>
            <p:nvPr/>
          </p:nvSpPr>
          <p:spPr>
            <a:xfrm>
              <a:off x="1075625" y="2233750"/>
              <a:ext cx="954000" cy="37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EXPLORING</a:t>
              </a:r>
              <a:endParaRPr b="1" sz="800">
                <a:latin typeface="Poppins"/>
                <a:ea typeface="Poppins"/>
                <a:cs typeface="Poppins"/>
                <a:sym typeface="Poppins"/>
              </a:endParaRPr>
            </a:p>
          </p:txBody>
        </p:sp>
      </p:grpSp>
      <p:grpSp>
        <p:nvGrpSpPr>
          <p:cNvPr id="323" name="Google Shape;323;p54"/>
          <p:cNvGrpSpPr/>
          <p:nvPr/>
        </p:nvGrpSpPr>
        <p:grpSpPr>
          <a:xfrm>
            <a:off x="6658699" y="651618"/>
            <a:ext cx="1436596" cy="1405666"/>
            <a:chOff x="1865223" y="1577059"/>
            <a:chExt cx="1717800" cy="1713600"/>
          </a:xfrm>
        </p:grpSpPr>
        <p:sp>
          <p:nvSpPr>
            <p:cNvPr id="324" name="Google Shape;324;p54"/>
            <p:cNvSpPr/>
            <p:nvPr/>
          </p:nvSpPr>
          <p:spPr>
            <a:xfrm rot="2471469">
              <a:off x="2104602" y="18375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25" name="Google Shape;325;p54"/>
            <p:cNvSpPr txBox="1"/>
            <p:nvPr/>
          </p:nvSpPr>
          <p:spPr>
            <a:xfrm>
              <a:off x="2291800" y="2233750"/>
              <a:ext cx="954000" cy="3753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800">
                  <a:latin typeface="Poppins"/>
                  <a:ea typeface="Poppins"/>
                  <a:cs typeface="Poppins"/>
                  <a:sym typeface="Poppins"/>
                </a:rPr>
                <a:t>PREPARING</a:t>
              </a:r>
              <a:endParaRPr sz="800">
                <a:latin typeface="Poppins"/>
                <a:ea typeface="Poppins"/>
                <a:cs typeface="Poppins"/>
                <a:sym typeface="Poppins"/>
              </a:endParaRPr>
            </a:p>
          </p:txBody>
        </p:sp>
      </p:grpSp>
      <p:grpSp>
        <p:nvGrpSpPr>
          <p:cNvPr id="326" name="Google Shape;326;p54"/>
          <p:cNvGrpSpPr/>
          <p:nvPr/>
        </p:nvGrpSpPr>
        <p:grpSpPr>
          <a:xfrm>
            <a:off x="7558506" y="651618"/>
            <a:ext cx="1436596" cy="1405666"/>
            <a:chOff x="2560148" y="1653259"/>
            <a:chExt cx="1717800" cy="1713600"/>
          </a:xfrm>
        </p:grpSpPr>
        <p:sp>
          <p:nvSpPr>
            <p:cNvPr id="327" name="Google Shape;327;p54"/>
            <p:cNvSpPr/>
            <p:nvPr/>
          </p:nvSpPr>
          <p:spPr>
            <a:xfrm rot="2471469">
              <a:off x="2799527" y="1913708"/>
              <a:ext cx="1239042" cy="1192702"/>
            </a:xfrm>
            <a:prstGeom prst="teardrop">
              <a:avLst>
                <a:gd fmla="val 100000" name="adj"/>
              </a:avLst>
            </a:prstGeom>
            <a:solidFill>
              <a:schemeClr val="lt1"/>
            </a:solidFill>
            <a:ln cap="flat" cmpd="sng" w="28575">
              <a:solidFill>
                <a:srgbClr val="0212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Poppins"/>
                <a:ea typeface="Poppins"/>
                <a:cs typeface="Poppins"/>
                <a:sym typeface="Poppins"/>
              </a:endParaRPr>
            </a:p>
          </p:txBody>
        </p:sp>
        <p:sp>
          <p:nvSpPr>
            <p:cNvPr id="328" name="Google Shape;328;p54"/>
            <p:cNvSpPr txBox="1"/>
            <p:nvPr/>
          </p:nvSpPr>
          <p:spPr>
            <a:xfrm>
              <a:off x="3126975" y="2309950"/>
              <a:ext cx="954000" cy="375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APPLYING</a:t>
              </a:r>
              <a:endParaRPr sz="800">
                <a:latin typeface="Poppins"/>
                <a:ea typeface="Poppins"/>
                <a:cs typeface="Poppins"/>
                <a:sym typeface="Poppi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5"/>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334" name="Google Shape;334;p55"/>
          <p:cNvSpPr txBox="1"/>
          <p:nvPr/>
        </p:nvSpPr>
        <p:spPr>
          <a:xfrm>
            <a:off x="613800" y="362050"/>
            <a:ext cx="81279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212ED"/>
                </a:solidFill>
                <a:latin typeface="Poppins"/>
                <a:ea typeface="Poppins"/>
                <a:cs typeface="Poppins"/>
                <a:sym typeface="Poppins"/>
              </a:rPr>
              <a:t>Advanced stages of the hiring process</a:t>
            </a:r>
            <a:endParaRPr b="1" sz="2300">
              <a:solidFill>
                <a:srgbClr val="0212ED"/>
              </a:solidFill>
              <a:latin typeface="Poppins"/>
              <a:ea typeface="Poppins"/>
              <a:cs typeface="Poppins"/>
              <a:sym typeface="Poppins"/>
            </a:endParaRPr>
          </a:p>
        </p:txBody>
      </p:sp>
      <p:sp>
        <p:nvSpPr>
          <p:cNvPr id="335" name="Google Shape;335;p55"/>
          <p:cNvSpPr/>
          <p:nvPr/>
        </p:nvSpPr>
        <p:spPr>
          <a:xfrm>
            <a:off x="1396850" y="1187550"/>
            <a:ext cx="22815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336" name="Google Shape;336;p55"/>
          <p:cNvSpPr txBox="1"/>
          <p:nvPr/>
        </p:nvSpPr>
        <p:spPr>
          <a:xfrm>
            <a:off x="1813850" y="13067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rgbClr val="0212ED"/>
                </a:solidFill>
                <a:latin typeface="Poppins"/>
                <a:ea typeface="Poppins"/>
                <a:cs typeface="Poppins"/>
                <a:sym typeface="Poppins"/>
              </a:rPr>
              <a:t>INTERVIEWS</a:t>
            </a:r>
            <a:endParaRPr/>
          </a:p>
        </p:txBody>
      </p:sp>
      <p:sp>
        <p:nvSpPr>
          <p:cNvPr id="337" name="Google Shape;337;p55"/>
          <p:cNvSpPr txBox="1"/>
          <p:nvPr/>
        </p:nvSpPr>
        <p:spPr>
          <a:xfrm>
            <a:off x="1612075" y="1835650"/>
            <a:ext cx="1848000" cy="2385900"/>
          </a:xfrm>
          <a:prstGeom prst="rect">
            <a:avLst/>
          </a:prstGeom>
          <a:noFill/>
          <a:ln>
            <a:noFill/>
          </a:ln>
        </p:spPr>
        <p:txBody>
          <a:bodyPr anchorCtr="0" anchor="t" bIns="91425" lIns="91425" spcFirstLastPara="1" rIns="91425" wrap="square" tIns="91425">
            <a:spAutoFit/>
          </a:bodyPr>
          <a:lstStyle/>
          <a:p>
            <a:pPr indent="-115570" lvl="0" marL="9144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Balance nerves &amp; confidence.</a:t>
            </a:r>
            <a:endParaRPr sz="1100">
              <a:solidFill>
                <a:srgbClr val="ECF8FD"/>
              </a:solidFill>
              <a:latin typeface="Poppins"/>
              <a:ea typeface="Poppins"/>
              <a:cs typeface="Poppins"/>
              <a:sym typeface="Poppins"/>
            </a:endParaRPr>
          </a:p>
          <a:p>
            <a:pPr indent="-115570" lvl="0" marL="9144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Communication skills.</a:t>
            </a:r>
            <a:endParaRPr sz="1100">
              <a:solidFill>
                <a:srgbClr val="ECF8FD"/>
              </a:solidFill>
              <a:latin typeface="Poppins"/>
              <a:ea typeface="Poppins"/>
              <a:cs typeface="Poppins"/>
              <a:sym typeface="Poppins"/>
            </a:endParaRPr>
          </a:p>
          <a:p>
            <a:pPr indent="-115570" lvl="0" marL="9144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Ability to read the room.</a:t>
            </a:r>
            <a:endParaRPr sz="1100">
              <a:solidFill>
                <a:srgbClr val="ECF8FD"/>
              </a:solidFill>
              <a:latin typeface="Poppins"/>
              <a:ea typeface="Poppins"/>
              <a:cs typeface="Poppins"/>
              <a:sym typeface="Poppins"/>
            </a:endParaRPr>
          </a:p>
          <a:p>
            <a:pPr indent="-115570" lvl="0" marL="9144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Answer the questions</a:t>
            </a:r>
            <a:endParaRPr sz="1100">
              <a:solidFill>
                <a:srgbClr val="ECF8FD"/>
              </a:solidFill>
              <a:latin typeface="Poppins"/>
              <a:ea typeface="Poppins"/>
              <a:cs typeface="Poppins"/>
              <a:sym typeface="Poppins"/>
            </a:endParaRPr>
          </a:p>
          <a:p>
            <a:pPr indent="-115570" lvl="0" marL="9144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Be ready for not</a:t>
            </a:r>
            <a:endParaRPr sz="1100">
              <a:solidFill>
                <a:srgbClr val="ECF8FD"/>
              </a:solidFill>
              <a:latin typeface="Poppins"/>
              <a:ea typeface="Poppins"/>
              <a:cs typeface="Poppins"/>
              <a:sym typeface="Poppins"/>
            </a:endParaRPr>
          </a:p>
          <a:p>
            <a:pPr indent="0" lvl="0" marL="0" marR="0" rtl="0" algn="l">
              <a:spcBef>
                <a:spcPts val="0"/>
              </a:spcBef>
              <a:spcAft>
                <a:spcPts val="0"/>
              </a:spcAft>
              <a:buNone/>
            </a:pPr>
            <a:r>
              <a:rPr lang="en" sz="1100">
                <a:solidFill>
                  <a:srgbClr val="ECF8FD"/>
                </a:solidFill>
                <a:latin typeface="Poppins"/>
                <a:ea typeface="Poppins"/>
                <a:cs typeface="Poppins"/>
                <a:sym typeface="Poppins"/>
              </a:rPr>
              <a:t>knowing all answers.</a:t>
            </a:r>
            <a:endParaRPr sz="1100">
              <a:solidFill>
                <a:srgbClr val="ECF8FD"/>
              </a:solidFill>
              <a:latin typeface="Poppins"/>
              <a:ea typeface="Poppins"/>
              <a:cs typeface="Poppins"/>
              <a:sym typeface="Poppins"/>
            </a:endParaRPr>
          </a:p>
          <a:p>
            <a:pPr indent="-115570" lvl="0" marL="91440" marR="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Ability to leverage experience and value. </a:t>
            </a:r>
            <a:endParaRPr sz="1100">
              <a:solidFill>
                <a:srgbClr val="ECF8FD"/>
              </a:solidFill>
              <a:latin typeface="Poppins"/>
              <a:ea typeface="Poppins"/>
              <a:cs typeface="Poppins"/>
              <a:sym typeface="Poppins"/>
            </a:endParaRPr>
          </a:p>
          <a:p>
            <a:pPr indent="-115570" lvl="0" marL="91440" rtl="0" algn="l">
              <a:spcBef>
                <a:spcPts val="0"/>
              </a:spcBef>
              <a:spcAft>
                <a:spcPts val="0"/>
              </a:spcAft>
              <a:buClr>
                <a:srgbClr val="ECF8FD"/>
              </a:buClr>
              <a:buSzPts val="1100"/>
              <a:buFont typeface="Poppins"/>
              <a:buChar char="●"/>
            </a:pPr>
            <a:r>
              <a:rPr lang="en" sz="1100">
                <a:solidFill>
                  <a:srgbClr val="ECF8FD"/>
                </a:solidFill>
                <a:latin typeface="Poppins"/>
                <a:ea typeface="Poppins"/>
                <a:cs typeface="Poppins"/>
                <a:sym typeface="Poppins"/>
              </a:rPr>
              <a:t>Prepare relevant questions for interviewer(s).</a:t>
            </a:r>
            <a:endParaRPr sz="1300">
              <a:solidFill>
                <a:srgbClr val="ECF8FD"/>
              </a:solidFill>
            </a:endParaRPr>
          </a:p>
        </p:txBody>
      </p:sp>
      <p:sp>
        <p:nvSpPr>
          <p:cNvPr id="338" name="Google Shape;338;p55"/>
          <p:cNvSpPr/>
          <p:nvPr/>
        </p:nvSpPr>
        <p:spPr>
          <a:xfrm>
            <a:off x="4264575" y="1187550"/>
            <a:ext cx="22815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339" name="Google Shape;339;p55"/>
          <p:cNvSpPr txBox="1"/>
          <p:nvPr/>
        </p:nvSpPr>
        <p:spPr>
          <a:xfrm>
            <a:off x="4681575" y="13067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212ED"/>
                </a:solidFill>
                <a:latin typeface="Poppins"/>
                <a:ea typeface="Poppins"/>
                <a:cs typeface="Poppins"/>
                <a:sym typeface="Poppins"/>
              </a:rPr>
              <a:t>NEGOTIATE</a:t>
            </a:r>
            <a:endParaRPr/>
          </a:p>
        </p:txBody>
      </p:sp>
      <p:sp>
        <p:nvSpPr>
          <p:cNvPr id="340" name="Google Shape;340;p55"/>
          <p:cNvSpPr txBox="1"/>
          <p:nvPr/>
        </p:nvSpPr>
        <p:spPr>
          <a:xfrm>
            <a:off x="4251200" y="1988050"/>
            <a:ext cx="2172300" cy="1662300"/>
          </a:xfrm>
          <a:prstGeom prst="rect">
            <a:avLst/>
          </a:prstGeom>
          <a:noFill/>
          <a:ln>
            <a:noFill/>
          </a:ln>
        </p:spPr>
        <p:txBody>
          <a:bodyPr anchorCtr="0" anchor="t" bIns="91425" lIns="91425" spcFirstLastPara="1" rIns="91425" wrap="square" tIns="91425">
            <a:spAutoFit/>
          </a:bodyPr>
          <a:lstStyle/>
          <a:p>
            <a:pPr indent="-304800" lvl="0" marL="457200" marR="0" rtl="0" algn="l">
              <a:spcBef>
                <a:spcPts val="0"/>
              </a:spcBef>
              <a:spcAft>
                <a:spcPts val="0"/>
              </a:spcAft>
              <a:buClr>
                <a:srgbClr val="ECF8FD"/>
              </a:buClr>
              <a:buSzPts val="1200"/>
              <a:buFont typeface="Poppins"/>
              <a:buChar char="●"/>
            </a:pPr>
            <a:r>
              <a:rPr lang="en" sz="1200">
                <a:solidFill>
                  <a:srgbClr val="ECF8FD"/>
                </a:solidFill>
                <a:latin typeface="Poppins"/>
                <a:ea typeface="Poppins"/>
                <a:cs typeface="Poppins"/>
                <a:sym typeface="Poppins"/>
              </a:rPr>
              <a:t>Consider the offer.</a:t>
            </a:r>
            <a:endParaRPr sz="1200">
              <a:solidFill>
                <a:srgbClr val="ECF8FD"/>
              </a:solidFill>
              <a:latin typeface="Poppins"/>
              <a:ea typeface="Poppins"/>
              <a:cs typeface="Poppins"/>
              <a:sym typeface="Poppins"/>
            </a:endParaRPr>
          </a:p>
          <a:p>
            <a:pPr indent="-304800" lvl="0" marL="457200" marR="0" rtl="0" algn="l">
              <a:spcBef>
                <a:spcPts val="0"/>
              </a:spcBef>
              <a:spcAft>
                <a:spcPts val="0"/>
              </a:spcAft>
              <a:buClr>
                <a:srgbClr val="ECF8FD"/>
              </a:buClr>
              <a:buSzPts val="1200"/>
              <a:buFont typeface="Poppins"/>
              <a:buChar char="●"/>
            </a:pPr>
            <a:r>
              <a:rPr lang="en" sz="1200">
                <a:solidFill>
                  <a:srgbClr val="ECF8FD"/>
                </a:solidFill>
                <a:latin typeface="Poppins"/>
                <a:ea typeface="Poppins"/>
                <a:cs typeface="Poppins"/>
                <a:sym typeface="Poppins"/>
              </a:rPr>
              <a:t>Evaluate benefits.</a:t>
            </a:r>
            <a:endParaRPr sz="1200">
              <a:solidFill>
                <a:srgbClr val="ECF8FD"/>
              </a:solidFill>
              <a:latin typeface="Poppins"/>
              <a:ea typeface="Poppins"/>
              <a:cs typeface="Poppins"/>
              <a:sym typeface="Poppins"/>
            </a:endParaRPr>
          </a:p>
          <a:p>
            <a:pPr indent="-304800" lvl="0" marL="457200" marR="0" rtl="0" algn="l">
              <a:spcBef>
                <a:spcPts val="0"/>
              </a:spcBef>
              <a:spcAft>
                <a:spcPts val="0"/>
              </a:spcAft>
              <a:buClr>
                <a:srgbClr val="ECF8FD"/>
              </a:buClr>
              <a:buSzPts val="1200"/>
              <a:buFont typeface="Poppins"/>
              <a:buChar char="●"/>
            </a:pPr>
            <a:r>
              <a:rPr lang="en" sz="1200">
                <a:solidFill>
                  <a:srgbClr val="ECF8FD"/>
                </a:solidFill>
                <a:latin typeface="Poppins"/>
                <a:ea typeface="Poppins"/>
                <a:cs typeface="Poppins"/>
                <a:sym typeface="Poppins"/>
              </a:rPr>
              <a:t>Understand value in the market.</a:t>
            </a:r>
            <a:endParaRPr sz="1200">
              <a:solidFill>
                <a:srgbClr val="ECF8FD"/>
              </a:solidFill>
              <a:latin typeface="Poppins"/>
              <a:ea typeface="Poppins"/>
              <a:cs typeface="Poppins"/>
              <a:sym typeface="Poppins"/>
            </a:endParaRPr>
          </a:p>
          <a:p>
            <a:pPr indent="-304800" lvl="0" marL="457200" marR="0" rtl="0" algn="l">
              <a:spcBef>
                <a:spcPts val="0"/>
              </a:spcBef>
              <a:spcAft>
                <a:spcPts val="0"/>
              </a:spcAft>
              <a:buClr>
                <a:srgbClr val="ECF8FD"/>
              </a:buClr>
              <a:buSzPts val="1200"/>
              <a:buFont typeface="Poppins"/>
              <a:buChar char="●"/>
            </a:pPr>
            <a:r>
              <a:rPr lang="en" sz="1200">
                <a:solidFill>
                  <a:srgbClr val="ECF8FD"/>
                </a:solidFill>
                <a:latin typeface="Poppins"/>
                <a:ea typeface="Poppins"/>
                <a:cs typeface="Poppins"/>
                <a:sym typeface="Poppins"/>
              </a:rPr>
              <a:t>Communication skills.</a:t>
            </a:r>
            <a:endParaRPr sz="1200">
              <a:solidFill>
                <a:srgbClr val="ECF8FD"/>
              </a:solidFill>
              <a:latin typeface="Poppins"/>
              <a:ea typeface="Poppins"/>
              <a:cs typeface="Poppins"/>
              <a:sym typeface="Poppins"/>
            </a:endParaRPr>
          </a:p>
          <a:p>
            <a:pPr indent="-304800" lvl="0" marL="457200" marR="0" rtl="0" algn="l">
              <a:spcBef>
                <a:spcPts val="0"/>
              </a:spcBef>
              <a:spcAft>
                <a:spcPts val="0"/>
              </a:spcAft>
              <a:buClr>
                <a:srgbClr val="ECF8FD"/>
              </a:buClr>
              <a:buSzPts val="1200"/>
              <a:buFont typeface="Poppins"/>
              <a:buChar char="●"/>
            </a:pPr>
            <a:r>
              <a:rPr lang="en" sz="1200">
                <a:solidFill>
                  <a:srgbClr val="ECF8FD"/>
                </a:solidFill>
                <a:latin typeface="Poppins"/>
                <a:ea typeface="Poppins"/>
                <a:cs typeface="Poppins"/>
                <a:sym typeface="Poppins"/>
              </a:rPr>
              <a:t>Negotiation.</a:t>
            </a:r>
            <a:endParaRPr sz="1200">
              <a:solidFill>
                <a:srgbClr val="ECF8FD"/>
              </a:solidFill>
              <a:latin typeface="Poppins"/>
              <a:ea typeface="Poppins"/>
              <a:cs typeface="Poppins"/>
              <a:sym typeface="Poppins"/>
            </a:endParaRPr>
          </a:p>
          <a:p>
            <a:pPr indent="-304800" lvl="0" marL="457200" marR="0" rtl="0" algn="l">
              <a:spcBef>
                <a:spcPts val="0"/>
              </a:spcBef>
              <a:spcAft>
                <a:spcPts val="0"/>
              </a:spcAft>
              <a:buClr>
                <a:srgbClr val="ECF8FD"/>
              </a:buClr>
              <a:buSzPts val="1200"/>
              <a:buFont typeface="Poppins"/>
              <a:buChar char="●"/>
            </a:pPr>
            <a:r>
              <a:rPr lang="en" sz="1200">
                <a:solidFill>
                  <a:srgbClr val="ECF8FD"/>
                </a:solidFill>
                <a:latin typeface="Poppins"/>
                <a:ea typeface="Poppins"/>
                <a:cs typeface="Poppins"/>
                <a:sym typeface="Poppins"/>
              </a:rPr>
              <a:t>Accept or reject.</a:t>
            </a:r>
            <a:endParaRPr sz="1200">
              <a:solidFill>
                <a:srgbClr val="ECF8FD"/>
              </a:solidFill>
              <a:latin typeface="Poppins"/>
              <a:ea typeface="Poppins"/>
              <a:cs typeface="Poppins"/>
              <a:sym typeface="Poppins"/>
            </a:endParaRPr>
          </a:p>
        </p:txBody>
      </p:sp>
      <p:grpSp>
        <p:nvGrpSpPr>
          <p:cNvPr id="341" name="Google Shape;341;p55"/>
          <p:cNvGrpSpPr/>
          <p:nvPr/>
        </p:nvGrpSpPr>
        <p:grpSpPr>
          <a:xfrm>
            <a:off x="7766027" y="3845924"/>
            <a:ext cx="1362559" cy="1314503"/>
            <a:chOff x="6226398" y="1577059"/>
            <a:chExt cx="1717800" cy="1713600"/>
          </a:xfrm>
        </p:grpSpPr>
        <p:sp>
          <p:nvSpPr>
            <p:cNvPr id="342" name="Google Shape;342;p55"/>
            <p:cNvSpPr/>
            <p:nvPr/>
          </p:nvSpPr>
          <p:spPr>
            <a:xfrm rot="2471469">
              <a:off x="6465777" y="1837508"/>
              <a:ext cx="1239042" cy="1192702"/>
            </a:xfrm>
            <a:prstGeom prst="teardrop">
              <a:avLst>
                <a:gd fmla="val 100000" name="adj"/>
              </a:avLst>
            </a:prstGeom>
            <a:solidFill>
              <a:srgbClr val="0212ED"/>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43" name="Google Shape;343;p55"/>
            <p:cNvSpPr txBox="1"/>
            <p:nvPr/>
          </p:nvSpPr>
          <p:spPr>
            <a:xfrm>
              <a:off x="6846375" y="2233750"/>
              <a:ext cx="924600" cy="4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Poppins"/>
                  <a:ea typeface="Poppins"/>
                  <a:cs typeface="Poppins"/>
                  <a:sym typeface="Poppins"/>
                </a:rPr>
                <a:t>CLOSING</a:t>
              </a:r>
              <a:endParaRPr b="1" sz="800">
                <a:solidFill>
                  <a:schemeClr val="lt1"/>
                </a:solidFill>
                <a:latin typeface="Poppins"/>
                <a:ea typeface="Poppins"/>
                <a:cs typeface="Poppins"/>
                <a:sym typeface="Poppins"/>
              </a:endParaRPr>
            </a:p>
          </p:txBody>
        </p:sp>
      </p:grpSp>
      <p:grpSp>
        <p:nvGrpSpPr>
          <p:cNvPr id="344" name="Google Shape;344;p55"/>
          <p:cNvGrpSpPr/>
          <p:nvPr/>
        </p:nvGrpSpPr>
        <p:grpSpPr>
          <a:xfrm>
            <a:off x="6899719" y="3845924"/>
            <a:ext cx="1362559" cy="1314503"/>
            <a:chOff x="6226398" y="1577059"/>
            <a:chExt cx="1717800" cy="1713600"/>
          </a:xfrm>
        </p:grpSpPr>
        <p:sp>
          <p:nvSpPr>
            <p:cNvPr id="345" name="Google Shape;345;p55"/>
            <p:cNvSpPr/>
            <p:nvPr/>
          </p:nvSpPr>
          <p:spPr>
            <a:xfrm rot="2471469">
              <a:off x="6465777" y="1837508"/>
              <a:ext cx="1239042" cy="1192702"/>
            </a:xfrm>
            <a:prstGeom prst="teardrop">
              <a:avLst>
                <a:gd fmla="val 100000" name="adj"/>
              </a:avLst>
            </a:prstGeom>
            <a:solidFill>
              <a:schemeClr val="lt1"/>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46" name="Google Shape;346;p55"/>
            <p:cNvSpPr txBox="1"/>
            <p:nvPr/>
          </p:nvSpPr>
          <p:spPr>
            <a:xfrm>
              <a:off x="6770184" y="2233754"/>
              <a:ext cx="1029300" cy="4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NEGOTIATE</a:t>
              </a:r>
              <a:endParaRPr b="1" sz="800">
                <a:latin typeface="Poppins"/>
                <a:ea typeface="Poppins"/>
                <a:cs typeface="Poppins"/>
                <a:sym typeface="Poppins"/>
              </a:endParaRPr>
            </a:p>
          </p:txBody>
        </p:sp>
      </p:grpSp>
      <p:grpSp>
        <p:nvGrpSpPr>
          <p:cNvPr id="347" name="Google Shape;347;p55"/>
          <p:cNvGrpSpPr/>
          <p:nvPr/>
        </p:nvGrpSpPr>
        <p:grpSpPr>
          <a:xfrm>
            <a:off x="6046296" y="3845924"/>
            <a:ext cx="1362559" cy="1314503"/>
            <a:chOff x="5150473" y="1577059"/>
            <a:chExt cx="1717800" cy="1713600"/>
          </a:xfrm>
        </p:grpSpPr>
        <p:sp>
          <p:nvSpPr>
            <p:cNvPr id="348" name="Google Shape;348;p55"/>
            <p:cNvSpPr/>
            <p:nvPr/>
          </p:nvSpPr>
          <p:spPr>
            <a:xfrm rot="2471469">
              <a:off x="5389852" y="1837508"/>
              <a:ext cx="1239042" cy="1192702"/>
            </a:xfrm>
            <a:prstGeom prst="teardrop">
              <a:avLst>
                <a:gd fmla="val 100000" name="adj"/>
              </a:avLst>
            </a:prstGeom>
            <a:solidFill>
              <a:schemeClr val="lt1"/>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49" name="Google Shape;349;p55"/>
            <p:cNvSpPr txBox="1"/>
            <p:nvPr/>
          </p:nvSpPr>
          <p:spPr>
            <a:xfrm>
              <a:off x="5712550" y="2233750"/>
              <a:ext cx="723300" cy="40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OFFER</a:t>
              </a:r>
              <a:endParaRPr sz="800">
                <a:latin typeface="Poppins"/>
                <a:ea typeface="Poppins"/>
                <a:cs typeface="Poppins"/>
                <a:sym typeface="Poppins"/>
              </a:endParaRPr>
            </a:p>
          </p:txBody>
        </p:sp>
      </p:grpSp>
      <p:grpSp>
        <p:nvGrpSpPr>
          <p:cNvPr id="350" name="Google Shape;350;p55"/>
          <p:cNvGrpSpPr/>
          <p:nvPr/>
        </p:nvGrpSpPr>
        <p:grpSpPr>
          <a:xfrm>
            <a:off x="5118705" y="3845927"/>
            <a:ext cx="1362559" cy="1314503"/>
            <a:chOff x="3600073" y="1653259"/>
            <a:chExt cx="1717800" cy="1713600"/>
          </a:xfrm>
        </p:grpSpPr>
        <p:sp>
          <p:nvSpPr>
            <p:cNvPr id="351" name="Google Shape;351;p55"/>
            <p:cNvSpPr/>
            <p:nvPr/>
          </p:nvSpPr>
          <p:spPr>
            <a:xfrm rot="2471469">
              <a:off x="3839452" y="1913708"/>
              <a:ext cx="1239042" cy="1192702"/>
            </a:xfrm>
            <a:prstGeom prst="teardrop">
              <a:avLst>
                <a:gd fmla="val 100000" name="adj"/>
              </a:avLst>
            </a:prstGeom>
            <a:solidFill>
              <a:schemeClr val="lt1"/>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solidFill>
                  <a:schemeClr val="dk1"/>
                </a:solidFill>
                <a:latin typeface="Poppins"/>
                <a:ea typeface="Poppins"/>
                <a:cs typeface="Poppins"/>
                <a:sym typeface="Poppins"/>
              </a:endParaRPr>
            </a:p>
          </p:txBody>
        </p:sp>
        <p:sp>
          <p:nvSpPr>
            <p:cNvPr id="352" name="Google Shape;352;p55"/>
            <p:cNvSpPr txBox="1"/>
            <p:nvPr/>
          </p:nvSpPr>
          <p:spPr>
            <a:xfrm>
              <a:off x="3938409" y="2309950"/>
              <a:ext cx="1030500" cy="40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INTERVIE</a:t>
              </a:r>
              <a:r>
                <a:rPr b="1" lang="en" sz="800">
                  <a:latin typeface="Poppins"/>
                  <a:ea typeface="Poppins"/>
                  <a:cs typeface="Poppins"/>
                  <a:sym typeface="Poppins"/>
                </a:rPr>
                <a:t>WS</a:t>
              </a:r>
              <a:endParaRPr sz="800">
                <a:latin typeface="Poppins"/>
                <a:ea typeface="Poppins"/>
                <a:cs typeface="Poppins"/>
                <a:sym typeface="Poppin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6"/>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358" name="Google Shape;358;p56"/>
          <p:cNvSpPr txBox="1"/>
          <p:nvPr/>
        </p:nvSpPr>
        <p:spPr>
          <a:xfrm>
            <a:off x="613800" y="362050"/>
            <a:ext cx="81279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212ED"/>
                </a:solidFill>
                <a:latin typeface="Poppins"/>
                <a:ea typeface="Poppins"/>
                <a:cs typeface="Poppins"/>
                <a:sym typeface="Poppins"/>
              </a:rPr>
              <a:t>Advanced stages of the hiring process</a:t>
            </a:r>
            <a:endParaRPr b="1" sz="2300">
              <a:solidFill>
                <a:srgbClr val="0212ED"/>
              </a:solidFill>
              <a:latin typeface="Poppins"/>
              <a:ea typeface="Poppins"/>
              <a:cs typeface="Poppins"/>
              <a:sym typeface="Poppins"/>
            </a:endParaRPr>
          </a:p>
        </p:txBody>
      </p:sp>
      <p:sp>
        <p:nvSpPr>
          <p:cNvPr id="359" name="Google Shape;359;p56"/>
          <p:cNvSpPr/>
          <p:nvPr/>
        </p:nvSpPr>
        <p:spPr>
          <a:xfrm>
            <a:off x="1396850" y="1187550"/>
            <a:ext cx="22815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360" name="Google Shape;360;p56"/>
          <p:cNvSpPr txBox="1"/>
          <p:nvPr/>
        </p:nvSpPr>
        <p:spPr>
          <a:xfrm>
            <a:off x="1813850" y="13067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rgbClr val="0212ED"/>
                </a:solidFill>
                <a:latin typeface="Poppins"/>
                <a:ea typeface="Poppins"/>
                <a:cs typeface="Poppins"/>
                <a:sym typeface="Poppins"/>
              </a:rPr>
              <a:t>INTERVIEWS</a:t>
            </a:r>
            <a:endParaRPr/>
          </a:p>
        </p:txBody>
      </p:sp>
      <p:sp>
        <p:nvSpPr>
          <p:cNvPr id="361" name="Google Shape;361;p56"/>
          <p:cNvSpPr txBox="1"/>
          <p:nvPr/>
        </p:nvSpPr>
        <p:spPr>
          <a:xfrm>
            <a:off x="1612075" y="1835650"/>
            <a:ext cx="1848000" cy="2385900"/>
          </a:xfrm>
          <a:prstGeom prst="rect">
            <a:avLst/>
          </a:prstGeom>
          <a:noFill/>
          <a:ln>
            <a:noFill/>
          </a:ln>
        </p:spPr>
        <p:txBody>
          <a:bodyPr anchorCtr="0" anchor="t" bIns="91425" lIns="91425" spcFirstLastPara="1" rIns="91425" wrap="square" tIns="91425">
            <a:spAutoFit/>
          </a:bodyPr>
          <a:lstStyle/>
          <a:p>
            <a:pPr indent="-115570" lvl="0" marL="91440" marR="0" rtl="0" algn="l">
              <a:spcBef>
                <a:spcPts val="0"/>
              </a:spcBef>
              <a:spcAft>
                <a:spcPts val="0"/>
              </a:spcAft>
              <a:buClr>
                <a:srgbClr val="2DC5FA"/>
              </a:buClr>
              <a:buSzPts val="1100"/>
              <a:buFont typeface="Poppins"/>
              <a:buChar char="●"/>
            </a:pPr>
            <a:r>
              <a:rPr lang="en" sz="1100">
                <a:solidFill>
                  <a:schemeClr val="dk1"/>
                </a:solidFill>
                <a:latin typeface="Poppins"/>
                <a:ea typeface="Poppins"/>
                <a:cs typeface="Poppins"/>
                <a:sym typeface="Poppins"/>
              </a:rPr>
              <a:t>Balance nerves &amp; confidence.</a:t>
            </a:r>
            <a:endParaRPr sz="1100">
              <a:solidFill>
                <a:schemeClr val="dk1"/>
              </a:solidFill>
              <a:latin typeface="Poppins"/>
              <a:ea typeface="Poppins"/>
              <a:cs typeface="Poppins"/>
              <a:sym typeface="Poppins"/>
            </a:endParaRPr>
          </a:p>
          <a:p>
            <a:pPr indent="-115570" lvl="0" marL="91440" marR="0" rtl="0" algn="l">
              <a:spcBef>
                <a:spcPts val="0"/>
              </a:spcBef>
              <a:spcAft>
                <a:spcPts val="0"/>
              </a:spcAft>
              <a:buClr>
                <a:srgbClr val="2DC5FA"/>
              </a:buClr>
              <a:buSzPts val="1100"/>
              <a:buFont typeface="Poppins"/>
              <a:buChar char="●"/>
            </a:pPr>
            <a:r>
              <a:rPr lang="en" sz="1100">
                <a:solidFill>
                  <a:schemeClr val="dk1"/>
                </a:solidFill>
                <a:latin typeface="Poppins"/>
                <a:ea typeface="Poppins"/>
                <a:cs typeface="Poppins"/>
                <a:sym typeface="Poppins"/>
              </a:rPr>
              <a:t>Communication skills.</a:t>
            </a:r>
            <a:endParaRPr sz="1100">
              <a:solidFill>
                <a:schemeClr val="dk1"/>
              </a:solidFill>
              <a:latin typeface="Poppins"/>
              <a:ea typeface="Poppins"/>
              <a:cs typeface="Poppins"/>
              <a:sym typeface="Poppins"/>
            </a:endParaRPr>
          </a:p>
          <a:p>
            <a:pPr indent="-115570" lvl="0" marL="91440" marR="0" rtl="0" algn="l">
              <a:spcBef>
                <a:spcPts val="0"/>
              </a:spcBef>
              <a:spcAft>
                <a:spcPts val="0"/>
              </a:spcAft>
              <a:buClr>
                <a:srgbClr val="2DC5FA"/>
              </a:buClr>
              <a:buSzPts val="1100"/>
              <a:buFont typeface="Poppins"/>
              <a:buChar char="●"/>
            </a:pPr>
            <a:r>
              <a:rPr lang="en" sz="1100">
                <a:solidFill>
                  <a:schemeClr val="dk1"/>
                </a:solidFill>
                <a:latin typeface="Poppins"/>
                <a:ea typeface="Poppins"/>
                <a:cs typeface="Poppins"/>
                <a:sym typeface="Poppins"/>
              </a:rPr>
              <a:t>Ability to read the room.</a:t>
            </a:r>
            <a:endParaRPr sz="1100">
              <a:solidFill>
                <a:schemeClr val="dk1"/>
              </a:solidFill>
              <a:latin typeface="Poppins"/>
              <a:ea typeface="Poppins"/>
              <a:cs typeface="Poppins"/>
              <a:sym typeface="Poppins"/>
            </a:endParaRPr>
          </a:p>
          <a:p>
            <a:pPr indent="-115570" lvl="0" marL="91440" marR="0" rtl="0" algn="l">
              <a:spcBef>
                <a:spcPts val="0"/>
              </a:spcBef>
              <a:spcAft>
                <a:spcPts val="0"/>
              </a:spcAft>
              <a:buClr>
                <a:srgbClr val="2DC5FA"/>
              </a:buClr>
              <a:buSzPts val="1100"/>
              <a:buFont typeface="Poppins"/>
              <a:buChar char="●"/>
            </a:pPr>
            <a:r>
              <a:rPr lang="en" sz="1100">
                <a:solidFill>
                  <a:schemeClr val="dk1"/>
                </a:solidFill>
                <a:latin typeface="Poppins"/>
                <a:ea typeface="Poppins"/>
                <a:cs typeface="Poppins"/>
                <a:sym typeface="Poppins"/>
              </a:rPr>
              <a:t>Answer the questions</a:t>
            </a:r>
            <a:endParaRPr sz="1100">
              <a:solidFill>
                <a:schemeClr val="dk1"/>
              </a:solidFill>
              <a:latin typeface="Poppins"/>
              <a:ea typeface="Poppins"/>
              <a:cs typeface="Poppins"/>
              <a:sym typeface="Poppins"/>
            </a:endParaRPr>
          </a:p>
          <a:p>
            <a:pPr indent="-115570" lvl="0" marL="91440" marR="0" rtl="0" algn="l">
              <a:spcBef>
                <a:spcPts val="0"/>
              </a:spcBef>
              <a:spcAft>
                <a:spcPts val="0"/>
              </a:spcAft>
              <a:buClr>
                <a:srgbClr val="2DC5FA"/>
              </a:buClr>
              <a:buSzPts val="1100"/>
              <a:buFont typeface="Poppins"/>
              <a:buChar char="●"/>
            </a:pPr>
            <a:r>
              <a:rPr lang="en" sz="1100">
                <a:solidFill>
                  <a:schemeClr val="dk1"/>
                </a:solidFill>
                <a:latin typeface="Poppins"/>
                <a:ea typeface="Poppins"/>
                <a:cs typeface="Poppins"/>
                <a:sym typeface="Poppins"/>
              </a:rPr>
              <a:t>Be ready for not</a:t>
            </a:r>
            <a:endParaRPr sz="1100">
              <a:solidFill>
                <a:schemeClr val="dk1"/>
              </a:solidFill>
              <a:latin typeface="Poppins"/>
              <a:ea typeface="Poppins"/>
              <a:cs typeface="Poppins"/>
              <a:sym typeface="Poppins"/>
            </a:endParaRPr>
          </a:p>
          <a:p>
            <a:pPr indent="0" lvl="0" marL="0" marR="0" rtl="0" algn="l">
              <a:spcBef>
                <a:spcPts val="0"/>
              </a:spcBef>
              <a:spcAft>
                <a:spcPts val="0"/>
              </a:spcAft>
              <a:buNone/>
            </a:pPr>
            <a:r>
              <a:rPr lang="en" sz="1100">
                <a:solidFill>
                  <a:schemeClr val="dk1"/>
                </a:solidFill>
                <a:latin typeface="Poppins"/>
                <a:ea typeface="Poppins"/>
                <a:cs typeface="Poppins"/>
                <a:sym typeface="Poppins"/>
              </a:rPr>
              <a:t>knowing all answers.</a:t>
            </a:r>
            <a:endParaRPr sz="1100">
              <a:solidFill>
                <a:schemeClr val="dk1"/>
              </a:solidFill>
              <a:latin typeface="Poppins"/>
              <a:ea typeface="Poppins"/>
              <a:cs typeface="Poppins"/>
              <a:sym typeface="Poppins"/>
            </a:endParaRPr>
          </a:p>
          <a:p>
            <a:pPr indent="-115570" lvl="0" marL="91440" marR="0" rtl="0" algn="l">
              <a:spcBef>
                <a:spcPts val="0"/>
              </a:spcBef>
              <a:spcAft>
                <a:spcPts val="0"/>
              </a:spcAft>
              <a:buClr>
                <a:srgbClr val="2DC5FA"/>
              </a:buClr>
              <a:buSzPts val="1100"/>
              <a:buFont typeface="Poppins"/>
              <a:buChar char="●"/>
            </a:pPr>
            <a:r>
              <a:rPr lang="en" sz="1100">
                <a:solidFill>
                  <a:schemeClr val="dk1"/>
                </a:solidFill>
                <a:latin typeface="Poppins"/>
                <a:ea typeface="Poppins"/>
                <a:cs typeface="Poppins"/>
                <a:sym typeface="Poppins"/>
              </a:rPr>
              <a:t>Ability to leverage experience and value. </a:t>
            </a:r>
            <a:endParaRPr sz="1100">
              <a:solidFill>
                <a:schemeClr val="dk1"/>
              </a:solidFill>
              <a:latin typeface="Poppins"/>
              <a:ea typeface="Poppins"/>
              <a:cs typeface="Poppins"/>
              <a:sym typeface="Poppins"/>
            </a:endParaRPr>
          </a:p>
          <a:p>
            <a:pPr indent="-115570" lvl="0" marL="91440" rtl="0" algn="l">
              <a:spcBef>
                <a:spcPts val="0"/>
              </a:spcBef>
              <a:spcAft>
                <a:spcPts val="0"/>
              </a:spcAft>
              <a:buClr>
                <a:srgbClr val="2DC5FA"/>
              </a:buClr>
              <a:buSzPts val="1100"/>
              <a:buFont typeface="Poppins"/>
              <a:buChar char="●"/>
            </a:pPr>
            <a:r>
              <a:rPr lang="en" sz="1100">
                <a:solidFill>
                  <a:schemeClr val="dk1"/>
                </a:solidFill>
                <a:latin typeface="Poppins"/>
                <a:ea typeface="Poppins"/>
                <a:cs typeface="Poppins"/>
                <a:sym typeface="Poppins"/>
              </a:rPr>
              <a:t>Prepare relevant questions for interviewer(s).</a:t>
            </a:r>
            <a:endParaRPr sz="1300"/>
          </a:p>
        </p:txBody>
      </p:sp>
      <p:sp>
        <p:nvSpPr>
          <p:cNvPr id="362" name="Google Shape;362;p56"/>
          <p:cNvSpPr/>
          <p:nvPr/>
        </p:nvSpPr>
        <p:spPr>
          <a:xfrm>
            <a:off x="4264575" y="1187550"/>
            <a:ext cx="22815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363" name="Google Shape;363;p56"/>
          <p:cNvSpPr txBox="1"/>
          <p:nvPr/>
        </p:nvSpPr>
        <p:spPr>
          <a:xfrm>
            <a:off x="4681575" y="13067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212ED"/>
                </a:solidFill>
                <a:latin typeface="Poppins"/>
                <a:ea typeface="Poppins"/>
                <a:cs typeface="Poppins"/>
                <a:sym typeface="Poppins"/>
              </a:rPr>
              <a:t>NEGOTIATE</a:t>
            </a:r>
            <a:endParaRPr/>
          </a:p>
        </p:txBody>
      </p:sp>
      <p:sp>
        <p:nvSpPr>
          <p:cNvPr id="364" name="Google Shape;364;p56"/>
          <p:cNvSpPr txBox="1"/>
          <p:nvPr/>
        </p:nvSpPr>
        <p:spPr>
          <a:xfrm>
            <a:off x="4251200" y="1988050"/>
            <a:ext cx="2172300" cy="1662300"/>
          </a:xfrm>
          <a:prstGeom prst="rect">
            <a:avLst/>
          </a:prstGeom>
          <a:noFill/>
          <a:ln>
            <a:noFill/>
          </a:ln>
        </p:spPr>
        <p:txBody>
          <a:bodyPr anchorCtr="0" anchor="t" bIns="91425" lIns="91425" spcFirstLastPara="1" rIns="91425" wrap="square" tIns="91425">
            <a:spAutoFit/>
          </a:bodyPr>
          <a:lstStyle/>
          <a:p>
            <a:pPr indent="-304800" lvl="0" marL="457200" marR="0" rtl="0" algn="l">
              <a:spcBef>
                <a:spcPts val="0"/>
              </a:spcBef>
              <a:spcAft>
                <a:spcPts val="0"/>
              </a:spcAft>
              <a:buClr>
                <a:srgbClr val="EFEFEF"/>
              </a:buClr>
              <a:buSzPts val="1200"/>
              <a:buFont typeface="Poppins"/>
              <a:buChar char="●"/>
            </a:pPr>
            <a:r>
              <a:rPr lang="en" sz="1200">
                <a:solidFill>
                  <a:srgbClr val="EFEFEF"/>
                </a:solidFill>
                <a:latin typeface="Poppins"/>
                <a:ea typeface="Poppins"/>
                <a:cs typeface="Poppins"/>
                <a:sym typeface="Poppins"/>
              </a:rPr>
              <a:t>Consider the offer.</a:t>
            </a:r>
            <a:endParaRPr sz="1200">
              <a:solidFill>
                <a:srgbClr val="EFEFEF"/>
              </a:solidFill>
              <a:latin typeface="Poppins"/>
              <a:ea typeface="Poppins"/>
              <a:cs typeface="Poppins"/>
              <a:sym typeface="Poppins"/>
            </a:endParaRPr>
          </a:p>
          <a:p>
            <a:pPr indent="-304800" lvl="0" marL="457200" marR="0" rtl="0" algn="l">
              <a:spcBef>
                <a:spcPts val="0"/>
              </a:spcBef>
              <a:spcAft>
                <a:spcPts val="0"/>
              </a:spcAft>
              <a:buClr>
                <a:srgbClr val="EFEFEF"/>
              </a:buClr>
              <a:buSzPts val="1200"/>
              <a:buFont typeface="Poppins"/>
              <a:buChar char="●"/>
            </a:pPr>
            <a:r>
              <a:rPr lang="en" sz="1200">
                <a:solidFill>
                  <a:srgbClr val="EFEFEF"/>
                </a:solidFill>
                <a:latin typeface="Poppins"/>
                <a:ea typeface="Poppins"/>
                <a:cs typeface="Poppins"/>
                <a:sym typeface="Poppins"/>
              </a:rPr>
              <a:t>Evaluate benefits.</a:t>
            </a:r>
            <a:endParaRPr sz="1200">
              <a:solidFill>
                <a:srgbClr val="EFEFEF"/>
              </a:solidFill>
              <a:latin typeface="Poppins"/>
              <a:ea typeface="Poppins"/>
              <a:cs typeface="Poppins"/>
              <a:sym typeface="Poppins"/>
            </a:endParaRPr>
          </a:p>
          <a:p>
            <a:pPr indent="-304800" lvl="0" marL="457200" marR="0" rtl="0" algn="l">
              <a:spcBef>
                <a:spcPts val="0"/>
              </a:spcBef>
              <a:spcAft>
                <a:spcPts val="0"/>
              </a:spcAft>
              <a:buClr>
                <a:srgbClr val="EFEFEF"/>
              </a:buClr>
              <a:buSzPts val="1200"/>
              <a:buFont typeface="Poppins"/>
              <a:buChar char="●"/>
            </a:pPr>
            <a:r>
              <a:rPr lang="en" sz="1200">
                <a:solidFill>
                  <a:srgbClr val="EFEFEF"/>
                </a:solidFill>
                <a:latin typeface="Poppins"/>
                <a:ea typeface="Poppins"/>
                <a:cs typeface="Poppins"/>
                <a:sym typeface="Poppins"/>
              </a:rPr>
              <a:t>Understand value in the market.</a:t>
            </a:r>
            <a:endParaRPr sz="1200">
              <a:solidFill>
                <a:srgbClr val="EFEFEF"/>
              </a:solidFill>
              <a:latin typeface="Poppins"/>
              <a:ea typeface="Poppins"/>
              <a:cs typeface="Poppins"/>
              <a:sym typeface="Poppins"/>
            </a:endParaRPr>
          </a:p>
          <a:p>
            <a:pPr indent="-304800" lvl="0" marL="457200" marR="0" rtl="0" algn="l">
              <a:spcBef>
                <a:spcPts val="0"/>
              </a:spcBef>
              <a:spcAft>
                <a:spcPts val="0"/>
              </a:spcAft>
              <a:buClr>
                <a:srgbClr val="EFEFEF"/>
              </a:buClr>
              <a:buSzPts val="1200"/>
              <a:buFont typeface="Poppins"/>
              <a:buChar char="●"/>
            </a:pPr>
            <a:r>
              <a:rPr lang="en" sz="1200">
                <a:solidFill>
                  <a:srgbClr val="EFEFEF"/>
                </a:solidFill>
                <a:latin typeface="Poppins"/>
                <a:ea typeface="Poppins"/>
                <a:cs typeface="Poppins"/>
                <a:sym typeface="Poppins"/>
              </a:rPr>
              <a:t>Communication skills.</a:t>
            </a:r>
            <a:endParaRPr sz="1200">
              <a:solidFill>
                <a:srgbClr val="EFEFEF"/>
              </a:solidFill>
              <a:latin typeface="Poppins"/>
              <a:ea typeface="Poppins"/>
              <a:cs typeface="Poppins"/>
              <a:sym typeface="Poppins"/>
            </a:endParaRPr>
          </a:p>
          <a:p>
            <a:pPr indent="-304800" lvl="0" marL="457200" marR="0" rtl="0" algn="l">
              <a:spcBef>
                <a:spcPts val="0"/>
              </a:spcBef>
              <a:spcAft>
                <a:spcPts val="0"/>
              </a:spcAft>
              <a:buClr>
                <a:srgbClr val="EFEFEF"/>
              </a:buClr>
              <a:buSzPts val="1200"/>
              <a:buFont typeface="Poppins"/>
              <a:buChar char="●"/>
            </a:pPr>
            <a:r>
              <a:rPr lang="en" sz="1200">
                <a:solidFill>
                  <a:srgbClr val="EFEFEF"/>
                </a:solidFill>
                <a:latin typeface="Poppins"/>
                <a:ea typeface="Poppins"/>
                <a:cs typeface="Poppins"/>
                <a:sym typeface="Poppins"/>
              </a:rPr>
              <a:t>Negotiation.</a:t>
            </a:r>
            <a:endParaRPr sz="1200">
              <a:solidFill>
                <a:srgbClr val="EFEFEF"/>
              </a:solidFill>
              <a:latin typeface="Poppins"/>
              <a:ea typeface="Poppins"/>
              <a:cs typeface="Poppins"/>
              <a:sym typeface="Poppins"/>
            </a:endParaRPr>
          </a:p>
          <a:p>
            <a:pPr indent="-304800" lvl="0" marL="457200" marR="0" rtl="0" algn="l">
              <a:spcBef>
                <a:spcPts val="0"/>
              </a:spcBef>
              <a:spcAft>
                <a:spcPts val="0"/>
              </a:spcAft>
              <a:buClr>
                <a:srgbClr val="EFEFEF"/>
              </a:buClr>
              <a:buSzPts val="1200"/>
              <a:buFont typeface="Poppins"/>
              <a:buChar char="●"/>
            </a:pPr>
            <a:r>
              <a:rPr lang="en" sz="1200">
                <a:solidFill>
                  <a:srgbClr val="EFEFEF"/>
                </a:solidFill>
                <a:latin typeface="Poppins"/>
                <a:ea typeface="Poppins"/>
                <a:cs typeface="Poppins"/>
                <a:sym typeface="Poppins"/>
              </a:rPr>
              <a:t>Accept or reject.</a:t>
            </a:r>
            <a:endParaRPr sz="1200">
              <a:solidFill>
                <a:srgbClr val="EFEFEF"/>
              </a:solidFill>
              <a:latin typeface="Poppins"/>
              <a:ea typeface="Poppins"/>
              <a:cs typeface="Poppins"/>
              <a:sym typeface="Poppins"/>
            </a:endParaRPr>
          </a:p>
        </p:txBody>
      </p:sp>
      <p:grpSp>
        <p:nvGrpSpPr>
          <p:cNvPr id="365" name="Google Shape;365;p56"/>
          <p:cNvGrpSpPr/>
          <p:nvPr/>
        </p:nvGrpSpPr>
        <p:grpSpPr>
          <a:xfrm>
            <a:off x="7766027" y="3845924"/>
            <a:ext cx="1362559" cy="1314503"/>
            <a:chOff x="6226398" y="1577059"/>
            <a:chExt cx="1717800" cy="1713600"/>
          </a:xfrm>
        </p:grpSpPr>
        <p:sp>
          <p:nvSpPr>
            <p:cNvPr id="366" name="Google Shape;366;p56"/>
            <p:cNvSpPr/>
            <p:nvPr/>
          </p:nvSpPr>
          <p:spPr>
            <a:xfrm rot="2471469">
              <a:off x="6465777" y="1837508"/>
              <a:ext cx="1239042" cy="1192702"/>
            </a:xfrm>
            <a:prstGeom prst="teardrop">
              <a:avLst>
                <a:gd fmla="val 100000" name="adj"/>
              </a:avLst>
            </a:prstGeom>
            <a:solidFill>
              <a:srgbClr val="0212ED"/>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67" name="Google Shape;367;p56"/>
            <p:cNvSpPr txBox="1"/>
            <p:nvPr/>
          </p:nvSpPr>
          <p:spPr>
            <a:xfrm>
              <a:off x="6846375" y="2233750"/>
              <a:ext cx="924600" cy="4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Poppins"/>
                  <a:ea typeface="Poppins"/>
                  <a:cs typeface="Poppins"/>
                  <a:sym typeface="Poppins"/>
                </a:rPr>
                <a:t>CLOSING</a:t>
              </a:r>
              <a:endParaRPr b="1" sz="800">
                <a:solidFill>
                  <a:schemeClr val="lt1"/>
                </a:solidFill>
                <a:latin typeface="Poppins"/>
                <a:ea typeface="Poppins"/>
                <a:cs typeface="Poppins"/>
                <a:sym typeface="Poppins"/>
              </a:endParaRPr>
            </a:p>
          </p:txBody>
        </p:sp>
      </p:grpSp>
      <p:grpSp>
        <p:nvGrpSpPr>
          <p:cNvPr id="368" name="Google Shape;368;p56"/>
          <p:cNvGrpSpPr/>
          <p:nvPr/>
        </p:nvGrpSpPr>
        <p:grpSpPr>
          <a:xfrm>
            <a:off x="6899719" y="3845924"/>
            <a:ext cx="1362559" cy="1314503"/>
            <a:chOff x="6226398" y="1577059"/>
            <a:chExt cx="1717800" cy="1713600"/>
          </a:xfrm>
        </p:grpSpPr>
        <p:sp>
          <p:nvSpPr>
            <p:cNvPr id="369" name="Google Shape;369;p56"/>
            <p:cNvSpPr/>
            <p:nvPr/>
          </p:nvSpPr>
          <p:spPr>
            <a:xfrm rot="2471469">
              <a:off x="6465777" y="1837508"/>
              <a:ext cx="1239042" cy="1192702"/>
            </a:xfrm>
            <a:prstGeom prst="teardrop">
              <a:avLst>
                <a:gd fmla="val 100000" name="adj"/>
              </a:avLst>
            </a:prstGeom>
            <a:solidFill>
              <a:schemeClr val="lt1"/>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70" name="Google Shape;370;p56"/>
            <p:cNvSpPr txBox="1"/>
            <p:nvPr/>
          </p:nvSpPr>
          <p:spPr>
            <a:xfrm>
              <a:off x="6770184" y="2233754"/>
              <a:ext cx="1029300" cy="4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NEGOTIATE</a:t>
              </a:r>
              <a:endParaRPr b="1" sz="800">
                <a:latin typeface="Poppins"/>
                <a:ea typeface="Poppins"/>
                <a:cs typeface="Poppins"/>
                <a:sym typeface="Poppins"/>
              </a:endParaRPr>
            </a:p>
          </p:txBody>
        </p:sp>
      </p:grpSp>
      <p:grpSp>
        <p:nvGrpSpPr>
          <p:cNvPr id="371" name="Google Shape;371;p56"/>
          <p:cNvGrpSpPr/>
          <p:nvPr/>
        </p:nvGrpSpPr>
        <p:grpSpPr>
          <a:xfrm>
            <a:off x="6046296" y="3845924"/>
            <a:ext cx="1362559" cy="1314503"/>
            <a:chOff x="5150473" y="1577059"/>
            <a:chExt cx="1717800" cy="1713600"/>
          </a:xfrm>
        </p:grpSpPr>
        <p:sp>
          <p:nvSpPr>
            <p:cNvPr id="372" name="Google Shape;372;p56"/>
            <p:cNvSpPr/>
            <p:nvPr/>
          </p:nvSpPr>
          <p:spPr>
            <a:xfrm rot="2471469">
              <a:off x="5389852" y="1837508"/>
              <a:ext cx="1239042" cy="1192702"/>
            </a:xfrm>
            <a:prstGeom prst="teardrop">
              <a:avLst>
                <a:gd fmla="val 100000" name="adj"/>
              </a:avLst>
            </a:prstGeom>
            <a:solidFill>
              <a:schemeClr val="lt1"/>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73" name="Google Shape;373;p56"/>
            <p:cNvSpPr txBox="1"/>
            <p:nvPr/>
          </p:nvSpPr>
          <p:spPr>
            <a:xfrm>
              <a:off x="5712550" y="2233750"/>
              <a:ext cx="723300" cy="40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OFFER</a:t>
              </a:r>
              <a:endParaRPr sz="800">
                <a:latin typeface="Poppins"/>
                <a:ea typeface="Poppins"/>
                <a:cs typeface="Poppins"/>
                <a:sym typeface="Poppins"/>
              </a:endParaRPr>
            </a:p>
          </p:txBody>
        </p:sp>
      </p:grpSp>
      <p:grpSp>
        <p:nvGrpSpPr>
          <p:cNvPr id="374" name="Google Shape;374;p56"/>
          <p:cNvGrpSpPr/>
          <p:nvPr/>
        </p:nvGrpSpPr>
        <p:grpSpPr>
          <a:xfrm>
            <a:off x="5118705" y="3845927"/>
            <a:ext cx="1362559" cy="1314503"/>
            <a:chOff x="3600073" y="1653259"/>
            <a:chExt cx="1717800" cy="1713600"/>
          </a:xfrm>
        </p:grpSpPr>
        <p:sp>
          <p:nvSpPr>
            <p:cNvPr id="375" name="Google Shape;375;p56"/>
            <p:cNvSpPr/>
            <p:nvPr/>
          </p:nvSpPr>
          <p:spPr>
            <a:xfrm rot="2471469">
              <a:off x="3839452" y="1913708"/>
              <a:ext cx="1239042" cy="1192702"/>
            </a:xfrm>
            <a:prstGeom prst="teardrop">
              <a:avLst>
                <a:gd fmla="val 100000" name="adj"/>
              </a:avLst>
            </a:prstGeom>
            <a:solidFill>
              <a:schemeClr val="lt1"/>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solidFill>
                  <a:schemeClr val="dk1"/>
                </a:solidFill>
                <a:latin typeface="Poppins"/>
                <a:ea typeface="Poppins"/>
                <a:cs typeface="Poppins"/>
                <a:sym typeface="Poppins"/>
              </a:endParaRPr>
            </a:p>
          </p:txBody>
        </p:sp>
        <p:sp>
          <p:nvSpPr>
            <p:cNvPr id="376" name="Google Shape;376;p56"/>
            <p:cNvSpPr txBox="1"/>
            <p:nvPr/>
          </p:nvSpPr>
          <p:spPr>
            <a:xfrm>
              <a:off x="3938409" y="2309950"/>
              <a:ext cx="1030500" cy="40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INTERVIE</a:t>
              </a:r>
              <a:r>
                <a:rPr b="1" lang="en" sz="800">
                  <a:latin typeface="Poppins"/>
                  <a:ea typeface="Poppins"/>
                  <a:cs typeface="Poppins"/>
                  <a:sym typeface="Poppins"/>
                </a:rPr>
                <a:t>WS</a:t>
              </a:r>
              <a:endParaRPr sz="800">
                <a:latin typeface="Poppins"/>
                <a:ea typeface="Poppins"/>
                <a:cs typeface="Poppins"/>
                <a:sym typeface="Poppins"/>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7"/>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382" name="Google Shape;382;p57"/>
          <p:cNvSpPr txBox="1"/>
          <p:nvPr/>
        </p:nvSpPr>
        <p:spPr>
          <a:xfrm>
            <a:off x="613800" y="362050"/>
            <a:ext cx="81279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212ED"/>
                </a:solidFill>
                <a:latin typeface="Poppins"/>
                <a:ea typeface="Poppins"/>
                <a:cs typeface="Poppins"/>
                <a:sym typeface="Poppins"/>
              </a:rPr>
              <a:t>Advanced stages of the hiring process</a:t>
            </a:r>
            <a:endParaRPr b="1" sz="2300">
              <a:solidFill>
                <a:srgbClr val="0212ED"/>
              </a:solidFill>
              <a:latin typeface="Poppins"/>
              <a:ea typeface="Poppins"/>
              <a:cs typeface="Poppins"/>
              <a:sym typeface="Poppins"/>
            </a:endParaRPr>
          </a:p>
        </p:txBody>
      </p:sp>
      <p:sp>
        <p:nvSpPr>
          <p:cNvPr id="383" name="Google Shape;383;p57"/>
          <p:cNvSpPr/>
          <p:nvPr/>
        </p:nvSpPr>
        <p:spPr>
          <a:xfrm>
            <a:off x="1396850" y="1187550"/>
            <a:ext cx="22815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384" name="Google Shape;384;p57"/>
          <p:cNvSpPr txBox="1"/>
          <p:nvPr/>
        </p:nvSpPr>
        <p:spPr>
          <a:xfrm>
            <a:off x="1813850" y="13067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a:solidFill>
                  <a:srgbClr val="0212ED"/>
                </a:solidFill>
                <a:latin typeface="Poppins"/>
                <a:ea typeface="Poppins"/>
                <a:cs typeface="Poppins"/>
                <a:sym typeface="Poppins"/>
              </a:rPr>
              <a:t>INTERVIEWS</a:t>
            </a:r>
            <a:endParaRPr/>
          </a:p>
        </p:txBody>
      </p:sp>
      <p:sp>
        <p:nvSpPr>
          <p:cNvPr id="385" name="Google Shape;385;p57"/>
          <p:cNvSpPr txBox="1"/>
          <p:nvPr/>
        </p:nvSpPr>
        <p:spPr>
          <a:xfrm>
            <a:off x="1612075" y="1835650"/>
            <a:ext cx="1848000" cy="2385900"/>
          </a:xfrm>
          <a:prstGeom prst="rect">
            <a:avLst/>
          </a:prstGeom>
          <a:noFill/>
          <a:ln>
            <a:noFill/>
          </a:ln>
        </p:spPr>
        <p:txBody>
          <a:bodyPr anchorCtr="0" anchor="t" bIns="91425" lIns="91425" spcFirstLastPara="1" rIns="91425" wrap="square" tIns="91425">
            <a:spAutoFit/>
          </a:bodyPr>
          <a:lstStyle/>
          <a:p>
            <a:pPr indent="-115570" lvl="0" marL="91440" marR="0" rtl="0" algn="l">
              <a:spcBef>
                <a:spcPts val="0"/>
              </a:spcBef>
              <a:spcAft>
                <a:spcPts val="0"/>
              </a:spcAft>
              <a:buClr>
                <a:srgbClr val="EFEFEF"/>
              </a:buClr>
              <a:buSzPts val="1100"/>
              <a:buFont typeface="Poppins"/>
              <a:buChar char="●"/>
            </a:pPr>
            <a:r>
              <a:rPr lang="en" sz="1100">
                <a:solidFill>
                  <a:srgbClr val="EFEFEF"/>
                </a:solidFill>
                <a:latin typeface="Poppins"/>
                <a:ea typeface="Poppins"/>
                <a:cs typeface="Poppins"/>
                <a:sym typeface="Poppins"/>
              </a:rPr>
              <a:t>Balance nerves &amp; confidence.</a:t>
            </a:r>
            <a:endParaRPr sz="1100">
              <a:solidFill>
                <a:srgbClr val="EFEFEF"/>
              </a:solidFill>
              <a:latin typeface="Poppins"/>
              <a:ea typeface="Poppins"/>
              <a:cs typeface="Poppins"/>
              <a:sym typeface="Poppins"/>
            </a:endParaRPr>
          </a:p>
          <a:p>
            <a:pPr indent="-115570" lvl="0" marL="91440" marR="0" rtl="0" algn="l">
              <a:spcBef>
                <a:spcPts val="0"/>
              </a:spcBef>
              <a:spcAft>
                <a:spcPts val="0"/>
              </a:spcAft>
              <a:buClr>
                <a:srgbClr val="EFEFEF"/>
              </a:buClr>
              <a:buSzPts val="1100"/>
              <a:buFont typeface="Poppins"/>
              <a:buChar char="●"/>
            </a:pPr>
            <a:r>
              <a:rPr lang="en" sz="1100">
                <a:solidFill>
                  <a:srgbClr val="EFEFEF"/>
                </a:solidFill>
                <a:latin typeface="Poppins"/>
                <a:ea typeface="Poppins"/>
                <a:cs typeface="Poppins"/>
                <a:sym typeface="Poppins"/>
              </a:rPr>
              <a:t>Communication skills.</a:t>
            </a:r>
            <a:endParaRPr sz="1100">
              <a:solidFill>
                <a:srgbClr val="EFEFEF"/>
              </a:solidFill>
              <a:latin typeface="Poppins"/>
              <a:ea typeface="Poppins"/>
              <a:cs typeface="Poppins"/>
              <a:sym typeface="Poppins"/>
            </a:endParaRPr>
          </a:p>
          <a:p>
            <a:pPr indent="-115570" lvl="0" marL="91440" marR="0" rtl="0" algn="l">
              <a:spcBef>
                <a:spcPts val="0"/>
              </a:spcBef>
              <a:spcAft>
                <a:spcPts val="0"/>
              </a:spcAft>
              <a:buClr>
                <a:srgbClr val="EFEFEF"/>
              </a:buClr>
              <a:buSzPts val="1100"/>
              <a:buFont typeface="Poppins"/>
              <a:buChar char="●"/>
            </a:pPr>
            <a:r>
              <a:rPr lang="en" sz="1100">
                <a:solidFill>
                  <a:srgbClr val="EFEFEF"/>
                </a:solidFill>
                <a:latin typeface="Poppins"/>
                <a:ea typeface="Poppins"/>
                <a:cs typeface="Poppins"/>
                <a:sym typeface="Poppins"/>
              </a:rPr>
              <a:t>Ability to read the room.</a:t>
            </a:r>
            <a:endParaRPr sz="1100">
              <a:solidFill>
                <a:srgbClr val="EFEFEF"/>
              </a:solidFill>
              <a:latin typeface="Poppins"/>
              <a:ea typeface="Poppins"/>
              <a:cs typeface="Poppins"/>
              <a:sym typeface="Poppins"/>
            </a:endParaRPr>
          </a:p>
          <a:p>
            <a:pPr indent="-115570" lvl="0" marL="91440" marR="0" rtl="0" algn="l">
              <a:spcBef>
                <a:spcPts val="0"/>
              </a:spcBef>
              <a:spcAft>
                <a:spcPts val="0"/>
              </a:spcAft>
              <a:buClr>
                <a:srgbClr val="EFEFEF"/>
              </a:buClr>
              <a:buSzPts val="1100"/>
              <a:buFont typeface="Poppins"/>
              <a:buChar char="●"/>
            </a:pPr>
            <a:r>
              <a:rPr lang="en" sz="1100">
                <a:solidFill>
                  <a:srgbClr val="EFEFEF"/>
                </a:solidFill>
                <a:latin typeface="Poppins"/>
                <a:ea typeface="Poppins"/>
                <a:cs typeface="Poppins"/>
                <a:sym typeface="Poppins"/>
              </a:rPr>
              <a:t>Answer the questions</a:t>
            </a:r>
            <a:endParaRPr sz="1100">
              <a:solidFill>
                <a:srgbClr val="EFEFEF"/>
              </a:solidFill>
              <a:latin typeface="Poppins"/>
              <a:ea typeface="Poppins"/>
              <a:cs typeface="Poppins"/>
              <a:sym typeface="Poppins"/>
            </a:endParaRPr>
          </a:p>
          <a:p>
            <a:pPr indent="-115570" lvl="0" marL="91440" marR="0" rtl="0" algn="l">
              <a:spcBef>
                <a:spcPts val="0"/>
              </a:spcBef>
              <a:spcAft>
                <a:spcPts val="0"/>
              </a:spcAft>
              <a:buClr>
                <a:srgbClr val="EFEFEF"/>
              </a:buClr>
              <a:buSzPts val="1100"/>
              <a:buFont typeface="Poppins"/>
              <a:buChar char="●"/>
            </a:pPr>
            <a:r>
              <a:rPr lang="en" sz="1100">
                <a:solidFill>
                  <a:srgbClr val="EFEFEF"/>
                </a:solidFill>
                <a:latin typeface="Poppins"/>
                <a:ea typeface="Poppins"/>
                <a:cs typeface="Poppins"/>
                <a:sym typeface="Poppins"/>
              </a:rPr>
              <a:t>Be ready for not.</a:t>
            </a:r>
            <a:endParaRPr sz="1100">
              <a:solidFill>
                <a:srgbClr val="EFEFEF"/>
              </a:solidFill>
              <a:latin typeface="Poppins"/>
              <a:ea typeface="Poppins"/>
              <a:cs typeface="Poppins"/>
              <a:sym typeface="Poppins"/>
            </a:endParaRPr>
          </a:p>
          <a:p>
            <a:pPr indent="-115570" lvl="0" marL="91440" marR="0" rtl="0" algn="l">
              <a:spcBef>
                <a:spcPts val="0"/>
              </a:spcBef>
              <a:spcAft>
                <a:spcPts val="0"/>
              </a:spcAft>
              <a:buClr>
                <a:srgbClr val="EFEFEF"/>
              </a:buClr>
              <a:buSzPts val="1100"/>
              <a:buFont typeface="Poppins"/>
              <a:buChar char="●"/>
            </a:pPr>
            <a:r>
              <a:rPr lang="en" sz="1100">
                <a:solidFill>
                  <a:srgbClr val="EFEFEF"/>
                </a:solidFill>
                <a:latin typeface="Poppins"/>
                <a:ea typeface="Poppins"/>
                <a:cs typeface="Poppins"/>
                <a:sym typeface="Poppins"/>
              </a:rPr>
              <a:t>Knowing all answers.</a:t>
            </a:r>
            <a:endParaRPr sz="1100">
              <a:solidFill>
                <a:srgbClr val="EFEFEF"/>
              </a:solidFill>
              <a:latin typeface="Poppins"/>
              <a:ea typeface="Poppins"/>
              <a:cs typeface="Poppins"/>
              <a:sym typeface="Poppins"/>
            </a:endParaRPr>
          </a:p>
          <a:p>
            <a:pPr indent="-115570" lvl="0" marL="91440" marR="0" rtl="0" algn="l">
              <a:spcBef>
                <a:spcPts val="0"/>
              </a:spcBef>
              <a:spcAft>
                <a:spcPts val="0"/>
              </a:spcAft>
              <a:buClr>
                <a:srgbClr val="EFEFEF"/>
              </a:buClr>
              <a:buSzPts val="1100"/>
              <a:buFont typeface="Poppins"/>
              <a:buChar char="●"/>
            </a:pPr>
            <a:r>
              <a:rPr lang="en" sz="1100">
                <a:solidFill>
                  <a:srgbClr val="EFEFEF"/>
                </a:solidFill>
                <a:latin typeface="Poppins"/>
                <a:ea typeface="Poppins"/>
                <a:cs typeface="Poppins"/>
                <a:sym typeface="Poppins"/>
              </a:rPr>
              <a:t>Ability to leverage experience and value. </a:t>
            </a:r>
            <a:endParaRPr sz="1100">
              <a:solidFill>
                <a:srgbClr val="EFEFEF"/>
              </a:solidFill>
              <a:latin typeface="Poppins"/>
              <a:ea typeface="Poppins"/>
              <a:cs typeface="Poppins"/>
              <a:sym typeface="Poppins"/>
            </a:endParaRPr>
          </a:p>
          <a:p>
            <a:pPr indent="-115570" lvl="0" marL="91440" rtl="0" algn="l">
              <a:spcBef>
                <a:spcPts val="0"/>
              </a:spcBef>
              <a:spcAft>
                <a:spcPts val="0"/>
              </a:spcAft>
              <a:buClr>
                <a:srgbClr val="EFEFEF"/>
              </a:buClr>
              <a:buSzPts val="1100"/>
              <a:buFont typeface="Poppins"/>
              <a:buChar char="●"/>
            </a:pPr>
            <a:r>
              <a:rPr lang="en" sz="1100">
                <a:solidFill>
                  <a:srgbClr val="EFEFEF"/>
                </a:solidFill>
                <a:latin typeface="Poppins"/>
                <a:ea typeface="Poppins"/>
                <a:cs typeface="Poppins"/>
                <a:sym typeface="Poppins"/>
              </a:rPr>
              <a:t>Prepare relevant questions for interviewer(s).</a:t>
            </a:r>
            <a:endParaRPr sz="1300">
              <a:solidFill>
                <a:srgbClr val="EFEFEF"/>
              </a:solidFill>
            </a:endParaRPr>
          </a:p>
        </p:txBody>
      </p:sp>
      <p:sp>
        <p:nvSpPr>
          <p:cNvPr id="386" name="Google Shape;386;p57"/>
          <p:cNvSpPr/>
          <p:nvPr/>
        </p:nvSpPr>
        <p:spPr>
          <a:xfrm>
            <a:off x="4264575" y="1187550"/>
            <a:ext cx="2281500" cy="33681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0212ED"/>
              </a:solidFill>
              <a:latin typeface="Poppins"/>
              <a:ea typeface="Poppins"/>
              <a:cs typeface="Poppins"/>
              <a:sym typeface="Poppins"/>
            </a:endParaRPr>
          </a:p>
          <a:p>
            <a:pPr indent="0" lvl="0" marL="0" rtl="0" algn="l">
              <a:spcBef>
                <a:spcPts val="0"/>
              </a:spcBef>
              <a:spcAft>
                <a:spcPts val="0"/>
              </a:spcAft>
              <a:buNone/>
            </a:pPr>
            <a:r>
              <a:t/>
            </a:r>
            <a:endParaRPr/>
          </a:p>
        </p:txBody>
      </p:sp>
      <p:sp>
        <p:nvSpPr>
          <p:cNvPr id="387" name="Google Shape;387;p57"/>
          <p:cNvSpPr txBox="1"/>
          <p:nvPr/>
        </p:nvSpPr>
        <p:spPr>
          <a:xfrm>
            <a:off x="4681575" y="1306750"/>
            <a:ext cx="144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212ED"/>
                </a:solidFill>
                <a:latin typeface="Poppins"/>
                <a:ea typeface="Poppins"/>
                <a:cs typeface="Poppins"/>
                <a:sym typeface="Poppins"/>
              </a:rPr>
              <a:t>NEGOTIATE</a:t>
            </a:r>
            <a:endParaRPr/>
          </a:p>
        </p:txBody>
      </p:sp>
      <p:sp>
        <p:nvSpPr>
          <p:cNvPr id="388" name="Google Shape;388;p57"/>
          <p:cNvSpPr txBox="1"/>
          <p:nvPr/>
        </p:nvSpPr>
        <p:spPr>
          <a:xfrm>
            <a:off x="4251200" y="1988050"/>
            <a:ext cx="2172300" cy="1662300"/>
          </a:xfrm>
          <a:prstGeom prst="rect">
            <a:avLst/>
          </a:prstGeom>
          <a:noFill/>
          <a:ln>
            <a:noFill/>
          </a:ln>
        </p:spPr>
        <p:txBody>
          <a:bodyPr anchorCtr="0" anchor="t" bIns="91425" lIns="91425" spcFirstLastPara="1" rIns="91425" wrap="square" tIns="91425">
            <a:spAutoFit/>
          </a:bodyPr>
          <a:lstStyle/>
          <a:p>
            <a:pPr indent="-304800" lvl="0" marL="457200" marR="0" rtl="0" algn="l">
              <a:spcBef>
                <a:spcPts val="0"/>
              </a:spcBef>
              <a:spcAft>
                <a:spcPts val="0"/>
              </a:spcAft>
              <a:buClr>
                <a:srgbClr val="2DC5FA"/>
              </a:buClr>
              <a:buSzPts val="1200"/>
              <a:buFont typeface="Poppins"/>
              <a:buChar char="●"/>
            </a:pPr>
            <a:r>
              <a:rPr lang="en" sz="1200">
                <a:solidFill>
                  <a:schemeClr val="dk1"/>
                </a:solidFill>
                <a:latin typeface="Poppins"/>
                <a:ea typeface="Poppins"/>
                <a:cs typeface="Poppins"/>
                <a:sym typeface="Poppins"/>
              </a:rPr>
              <a:t>Consider the offer.</a:t>
            </a:r>
            <a:endParaRPr sz="1200">
              <a:solidFill>
                <a:schemeClr val="dk1"/>
              </a:solidFill>
              <a:latin typeface="Poppins"/>
              <a:ea typeface="Poppins"/>
              <a:cs typeface="Poppins"/>
              <a:sym typeface="Poppins"/>
            </a:endParaRPr>
          </a:p>
          <a:p>
            <a:pPr indent="-304800" lvl="0" marL="457200" marR="0" rtl="0" algn="l">
              <a:spcBef>
                <a:spcPts val="0"/>
              </a:spcBef>
              <a:spcAft>
                <a:spcPts val="0"/>
              </a:spcAft>
              <a:buClr>
                <a:srgbClr val="2DC5FA"/>
              </a:buClr>
              <a:buSzPts val="1200"/>
              <a:buFont typeface="Poppins"/>
              <a:buChar char="●"/>
            </a:pPr>
            <a:r>
              <a:rPr lang="en" sz="1200">
                <a:solidFill>
                  <a:schemeClr val="dk1"/>
                </a:solidFill>
                <a:latin typeface="Poppins"/>
                <a:ea typeface="Poppins"/>
                <a:cs typeface="Poppins"/>
                <a:sym typeface="Poppins"/>
              </a:rPr>
              <a:t>Evaluate benefits.</a:t>
            </a:r>
            <a:endParaRPr sz="1200">
              <a:solidFill>
                <a:schemeClr val="dk1"/>
              </a:solidFill>
              <a:latin typeface="Poppins"/>
              <a:ea typeface="Poppins"/>
              <a:cs typeface="Poppins"/>
              <a:sym typeface="Poppins"/>
            </a:endParaRPr>
          </a:p>
          <a:p>
            <a:pPr indent="-304800" lvl="0" marL="457200" marR="0" rtl="0" algn="l">
              <a:spcBef>
                <a:spcPts val="0"/>
              </a:spcBef>
              <a:spcAft>
                <a:spcPts val="0"/>
              </a:spcAft>
              <a:buClr>
                <a:srgbClr val="2DC5FA"/>
              </a:buClr>
              <a:buSzPts val="1200"/>
              <a:buFont typeface="Poppins"/>
              <a:buChar char="●"/>
            </a:pPr>
            <a:r>
              <a:rPr lang="en" sz="1200">
                <a:solidFill>
                  <a:schemeClr val="dk1"/>
                </a:solidFill>
                <a:latin typeface="Poppins"/>
                <a:ea typeface="Poppins"/>
                <a:cs typeface="Poppins"/>
                <a:sym typeface="Poppins"/>
              </a:rPr>
              <a:t>Understand value in the market.</a:t>
            </a:r>
            <a:endParaRPr sz="1200">
              <a:solidFill>
                <a:schemeClr val="dk1"/>
              </a:solidFill>
              <a:latin typeface="Poppins"/>
              <a:ea typeface="Poppins"/>
              <a:cs typeface="Poppins"/>
              <a:sym typeface="Poppins"/>
            </a:endParaRPr>
          </a:p>
          <a:p>
            <a:pPr indent="-304800" lvl="0" marL="457200" marR="0" rtl="0" algn="l">
              <a:spcBef>
                <a:spcPts val="0"/>
              </a:spcBef>
              <a:spcAft>
                <a:spcPts val="0"/>
              </a:spcAft>
              <a:buClr>
                <a:srgbClr val="2DC5FA"/>
              </a:buClr>
              <a:buSzPts val="1200"/>
              <a:buFont typeface="Poppins"/>
              <a:buChar char="●"/>
            </a:pPr>
            <a:r>
              <a:rPr lang="en" sz="1200">
                <a:solidFill>
                  <a:schemeClr val="dk1"/>
                </a:solidFill>
                <a:latin typeface="Poppins"/>
                <a:ea typeface="Poppins"/>
                <a:cs typeface="Poppins"/>
                <a:sym typeface="Poppins"/>
              </a:rPr>
              <a:t>Communication skills.</a:t>
            </a:r>
            <a:endParaRPr sz="1200">
              <a:solidFill>
                <a:schemeClr val="dk1"/>
              </a:solidFill>
              <a:latin typeface="Poppins"/>
              <a:ea typeface="Poppins"/>
              <a:cs typeface="Poppins"/>
              <a:sym typeface="Poppins"/>
            </a:endParaRPr>
          </a:p>
          <a:p>
            <a:pPr indent="-304800" lvl="0" marL="457200" marR="0" rtl="0" algn="l">
              <a:spcBef>
                <a:spcPts val="0"/>
              </a:spcBef>
              <a:spcAft>
                <a:spcPts val="0"/>
              </a:spcAft>
              <a:buClr>
                <a:srgbClr val="2DC5FA"/>
              </a:buClr>
              <a:buSzPts val="1200"/>
              <a:buFont typeface="Poppins"/>
              <a:buChar char="●"/>
            </a:pPr>
            <a:r>
              <a:rPr lang="en" sz="1200">
                <a:solidFill>
                  <a:schemeClr val="dk1"/>
                </a:solidFill>
                <a:latin typeface="Poppins"/>
                <a:ea typeface="Poppins"/>
                <a:cs typeface="Poppins"/>
                <a:sym typeface="Poppins"/>
              </a:rPr>
              <a:t>Negotiation.</a:t>
            </a:r>
            <a:endParaRPr sz="1200">
              <a:solidFill>
                <a:schemeClr val="dk1"/>
              </a:solidFill>
              <a:latin typeface="Poppins"/>
              <a:ea typeface="Poppins"/>
              <a:cs typeface="Poppins"/>
              <a:sym typeface="Poppins"/>
            </a:endParaRPr>
          </a:p>
          <a:p>
            <a:pPr indent="-304800" lvl="0" marL="457200" marR="0" rtl="0" algn="l">
              <a:spcBef>
                <a:spcPts val="0"/>
              </a:spcBef>
              <a:spcAft>
                <a:spcPts val="0"/>
              </a:spcAft>
              <a:buClr>
                <a:srgbClr val="2DC5FA"/>
              </a:buClr>
              <a:buSzPts val="1200"/>
              <a:buFont typeface="Poppins"/>
              <a:buChar char="●"/>
            </a:pPr>
            <a:r>
              <a:rPr lang="en" sz="1200">
                <a:solidFill>
                  <a:schemeClr val="dk1"/>
                </a:solidFill>
                <a:latin typeface="Poppins"/>
                <a:ea typeface="Poppins"/>
                <a:cs typeface="Poppins"/>
                <a:sym typeface="Poppins"/>
              </a:rPr>
              <a:t>Accept or reject.</a:t>
            </a:r>
            <a:endParaRPr sz="1200">
              <a:solidFill>
                <a:schemeClr val="dk1"/>
              </a:solidFill>
              <a:latin typeface="Poppins"/>
              <a:ea typeface="Poppins"/>
              <a:cs typeface="Poppins"/>
              <a:sym typeface="Poppins"/>
            </a:endParaRPr>
          </a:p>
        </p:txBody>
      </p:sp>
      <p:grpSp>
        <p:nvGrpSpPr>
          <p:cNvPr id="389" name="Google Shape;389;p57"/>
          <p:cNvGrpSpPr/>
          <p:nvPr/>
        </p:nvGrpSpPr>
        <p:grpSpPr>
          <a:xfrm>
            <a:off x="7766027" y="3845924"/>
            <a:ext cx="1362559" cy="1314503"/>
            <a:chOff x="6226398" y="1577059"/>
            <a:chExt cx="1717800" cy="1713600"/>
          </a:xfrm>
        </p:grpSpPr>
        <p:sp>
          <p:nvSpPr>
            <p:cNvPr id="390" name="Google Shape;390;p57"/>
            <p:cNvSpPr/>
            <p:nvPr/>
          </p:nvSpPr>
          <p:spPr>
            <a:xfrm rot="2471469">
              <a:off x="6465777" y="1837508"/>
              <a:ext cx="1239042" cy="1192702"/>
            </a:xfrm>
            <a:prstGeom prst="teardrop">
              <a:avLst>
                <a:gd fmla="val 100000" name="adj"/>
              </a:avLst>
            </a:prstGeom>
            <a:solidFill>
              <a:srgbClr val="0212ED"/>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91" name="Google Shape;391;p57"/>
            <p:cNvSpPr txBox="1"/>
            <p:nvPr/>
          </p:nvSpPr>
          <p:spPr>
            <a:xfrm>
              <a:off x="6846375" y="2233750"/>
              <a:ext cx="924600" cy="4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Poppins"/>
                  <a:ea typeface="Poppins"/>
                  <a:cs typeface="Poppins"/>
                  <a:sym typeface="Poppins"/>
                </a:rPr>
                <a:t>CLOSING</a:t>
              </a:r>
              <a:endParaRPr b="1" sz="800">
                <a:solidFill>
                  <a:schemeClr val="lt1"/>
                </a:solidFill>
                <a:latin typeface="Poppins"/>
                <a:ea typeface="Poppins"/>
                <a:cs typeface="Poppins"/>
                <a:sym typeface="Poppins"/>
              </a:endParaRPr>
            </a:p>
          </p:txBody>
        </p:sp>
      </p:grpSp>
      <p:grpSp>
        <p:nvGrpSpPr>
          <p:cNvPr id="392" name="Google Shape;392;p57"/>
          <p:cNvGrpSpPr/>
          <p:nvPr/>
        </p:nvGrpSpPr>
        <p:grpSpPr>
          <a:xfrm>
            <a:off x="6899719" y="3845924"/>
            <a:ext cx="1362559" cy="1314503"/>
            <a:chOff x="6226398" y="1577059"/>
            <a:chExt cx="1717800" cy="1713600"/>
          </a:xfrm>
        </p:grpSpPr>
        <p:sp>
          <p:nvSpPr>
            <p:cNvPr id="393" name="Google Shape;393;p57"/>
            <p:cNvSpPr/>
            <p:nvPr/>
          </p:nvSpPr>
          <p:spPr>
            <a:xfrm rot="2471469">
              <a:off x="6465777" y="1837508"/>
              <a:ext cx="1239042" cy="1192702"/>
            </a:xfrm>
            <a:prstGeom prst="teardrop">
              <a:avLst>
                <a:gd fmla="val 100000" name="adj"/>
              </a:avLst>
            </a:prstGeom>
            <a:solidFill>
              <a:schemeClr val="lt1"/>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94" name="Google Shape;394;p57"/>
            <p:cNvSpPr txBox="1"/>
            <p:nvPr/>
          </p:nvSpPr>
          <p:spPr>
            <a:xfrm>
              <a:off x="6770184" y="2233754"/>
              <a:ext cx="1029300" cy="4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NEGOTIATE</a:t>
              </a:r>
              <a:endParaRPr b="1" sz="800">
                <a:latin typeface="Poppins"/>
                <a:ea typeface="Poppins"/>
                <a:cs typeface="Poppins"/>
                <a:sym typeface="Poppins"/>
              </a:endParaRPr>
            </a:p>
          </p:txBody>
        </p:sp>
      </p:grpSp>
      <p:grpSp>
        <p:nvGrpSpPr>
          <p:cNvPr id="395" name="Google Shape;395;p57"/>
          <p:cNvGrpSpPr/>
          <p:nvPr/>
        </p:nvGrpSpPr>
        <p:grpSpPr>
          <a:xfrm>
            <a:off x="6046296" y="3845924"/>
            <a:ext cx="1362559" cy="1314503"/>
            <a:chOff x="5150473" y="1577059"/>
            <a:chExt cx="1717800" cy="1713600"/>
          </a:xfrm>
        </p:grpSpPr>
        <p:sp>
          <p:nvSpPr>
            <p:cNvPr id="396" name="Google Shape;396;p57"/>
            <p:cNvSpPr/>
            <p:nvPr/>
          </p:nvSpPr>
          <p:spPr>
            <a:xfrm rot="2471469">
              <a:off x="5389852" y="1837508"/>
              <a:ext cx="1239042" cy="1192702"/>
            </a:xfrm>
            <a:prstGeom prst="teardrop">
              <a:avLst>
                <a:gd fmla="val 100000" name="adj"/>
              </a:avLst>
            </a:prstGeom>
            <a:solidFill>
              <a:schemeClr val="lt1"/>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latin typeface="Poppins"/>
                <a:ea typeface="Poppins"/>
                <a:cs typeface="Poppins"/>
                <a:sym typeface="Poppins"/>
              </a:endParaRPr>
            </a:p>
          </p:txBody>
        </p:sp>
        <p:sp>
          <p:nvSpPr>
            <p:cNvPr id="397" name="Google Shape;397;p57"/>
            <p:cNvSpPr txBox="1"/>
            <p:nvPr/>
          </p:nvSpPr>
          <p:spPr>
            <a:xfrm>
              <a:off x="5712550" y="2233750"/>
              <a:ext cx="723300" cy="40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OFFER</a:t>
              </a:r>
              <a:endParaRPr sz="800">
                <a:latin typeface="Poppins"/>
                <a:ea typeface="Poppins"/>
                <a:cs typeface="Poppins"/>
                <a:sym typeface="Poppins"/>
              </a:endParaRPr>
            </a:p>
          </p:txBody>
        </p:sp>
      </p:grpSp>
      <p:grpSp>
        <p:nvGrpSpPr>
          <p:cNvPr id="398" name="Google Shape;398;p57"/>
          <p:cNvGrpSpPr/>
          <p:nvPr/>
        </p:nvGrpSpPr>
        <p:grpSpPr>
          <a:xfrm>
            <a:off x="5118705" y="3845927"/>
            <a:ext cx="1362559" cy="1314503"/>
            <a:chOff x="3600073" y="1653259"/>
            <a:chExt cx="1717800" cy="1713600"/>
          </a:xfrm>
        </p:grpSpPr>
        <p:sp>
          <p:nvSpPr>
            <p:cNvPr id="399" name="Google Shape;399;p57"/>
            <p:cNvSpPr/>
            <p:nvPr/>
          </p:nvSpPr>
          <p:spPr>
            <a:xfrm rot="2471469">
              <a:off x="3839452" y="1913708"/>
              <a:ext cx="1239042" cy="1192702"/>
            </a:xfrm>
            <a:prstGeom prst="teardrop">
              <a:avLst>
                <a:gd fmla="val 100000" name="adj"/>
              </a:avLst>
            </a:prstGeom>
            <a:solidFill>
              <a:schemeClr val="lt1"/>
            </a:solidFill>
            <a:ln cap="flat" cmpd="sng" w="28575">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800">
                <a:solidFill>
                  <a:schemeClr val="dk1"/>
                </a:solidFill>
                <a:latin typeface="Poppins"/>
                <a:ea typeface="Poppins"/>
                <a:cs typeface="Poppins"/>
                <a:sym typeface="Poppins"/>
              </a:endParaRPr>
            </a:p>
          </p:txBody>
        </p:sp>
        <p:sp>
          <p:nvSpPr>
            <p:cNvPr id="400" name="Google Shape;400;p57"/>
            <p:cNvSpPr txBox="1"/>
            <p:nvPr/>
          </p:nvSpPr>
          <p:spPr>
            <a:xfrm>
              <a:off x="3938409" y="2309950"/>
              <a:ext cx="1030500" cy="401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Poppins"/>
                  <a:ea typeface="Poppins"/>
                  <a:cs typeface="Poppins"/>
                  <a:sym typeface="Poppins"/>
                </a:rPr>
                <a:t>INTERVIE</a:t>
              </a:r>
              <a:r>
                <a:rPr b="1" lang="en" sz="800">
                  <a:latin typeface="Poppins"/>
                  <a:ea typeface="Poppins"/>
                  <a:cs typeface="Poppins"/>
                  <a:sym typeface="Poppins"/>
                </a:rPr>
                <a:t>WS</a:t>
              </a:r>
              <a:endParaRPr sz="800">
                <a:latin typeface="Poppins"/>
                <a:ea typeface="Poppins"/>
                <a:cs typeface="Poppins"/>
                <a:sym typeface="Poppi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8"/>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406" name="Google Shape;406;p58"/>
          <p:cNvSpPr txBox="1"/>
          <p:nvPr/>
        </p:nvSpPr>
        <p:spPr>
          <a:xfrm>
            <a:off x="275650" y="1738650"/>
            <a:ext cx="8395200" cy="166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800"/>
              <a:buFont typeface="Arial"/>
              <a:buNone/>
            </a:pPr>
            <a:r>
              <a:rPr b="1" lang="en" sz="3700">
                <a:solidFill>
                  <a:schemeClr val="lt1"/>
                </a:solidFill>
                <a:latin typeface="Poppins"/>
                <a:ea typeface="Poppins"/>
                <a:cs typeface="Poppins"/>
                <a:sym typeface="Poppins"/>
              </a:rPr>
              <a:t>How to manage the job hunt</a:t>
            </a:r>
            <a:endParaRPr b="1" sz="37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2800"/>
              <a:buFont typeface="Arial"/>
              <a:buNone/>
            </a:pPr>
            <a:r>
              <a:rPr b="1" lang="en" sz="3700">
                <a:solidFill>
                  <a:schemeClr val="lt1"/>
                </a:solidFill>
                <a:latin typeface="Poppins"/>
                <a:ea typeface="Poppins"/>
                <a:cs typeface="Poppins"/>
                <a:sym typeface="Poppins"/>
              </a:rPr>
              <a:t>as a project…</a:t>
            </a:r>
            <a:endParaRPr b="1" sz="37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2800"/>
              <a:buFont typeface="Arial"/>
              <a:buNone/>
            </a:pPr>
            <a:r>
              <a:rPr lang="en" sz="2200">
                <a:solidFill>
                  <a:schemeClr val="lt1"/>
                </a:solidFill>
                <a:latin typeface="Poppins"/>
                <a:ea typeface="Poppins"/>
                <a:cs typeface="Poppins"/>
                <a:sym typeface="Poppins"/>
              </a:rPr>
              <a:t>And like a pro!</a:t>
            </a:r>
            <a:r>
              <a:rPr lang="en" sz="2200">
                <a:solidFill>
                  <a:schemeClr val="lt1"/>
                </a:solidFill>
                <a:latin typeface="Poppins"/>
                <a:ea typeface="Poppins"/>
                <a:cs typeface="Poppins"/>
                <a:sym typeface="Poppins"/>
              </a:rPr>
              <a:t> </a:t>
            </a:r>
            <a:endParaRPr b="1" sz="3700">
              <a:solidFill>
                <a:schemeClr val="lt1"/>
              </a:solidFill>
              <a:latin typeface="Poppins"/>
              <a:ea typeface="Poppins"/>
              <a:cs typeface="Poppins"/>
              <a:sym typeface="Poppins"/>
            </a:endParaRPr>
          </a:p>
        </p:txBody>
      </p:sp>
      <p:sp>
        <p:nvSpPr>
          <p:cNvPr id="407" name="Google Shape;407;p58"/>
          <p:cNvSpPr txBox="1"/>
          <p:nvPr/>
        </p:nvSpPr>
        <p:spPr>
          <a:xfrm>
            <a:off x="275650" y="4519375"/>
            <a:ext cx="19332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Poppins Medium"/>
              <a:ea typeface="Poppins Medium"/>
              <a:cs typeface="Poppins Medium"/>
              <a:sym typeface="Poppi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41"/>
          <p:cNvPicPr preferRelativeResize="0"/>
          <p:nvPr/>
        </p:nvPicPr>
        <p:blipFill rotWithShape="1">
          <a:blip r:embed="rId3">
            <a:alphaModFix/>
          </a:blip>
          <a:srcRect b="17871" l="0" r="0" t="0"/>
          <a:stretch/>
        </p:blipFill>
        <p:spPr>
          <a:xfrm>
            <a:off x="0" y="-25"/>
            <a:ext cx="9144000" cy="5143500"/>
          </a:xfrm>
          <a:prstGeom prst="rect">
            <a:avLst/>
          </a:prstGeom>
          <a:noFill/>
          <a:ln>
            <a:noFill/>
          </a:ln>
        </p:spPr>
      </p:pic>
      <p:sp>
        <p:nvSpPr>
          <p:cNvPr id="164" name="Google Shape;164;p41"/>
          <p:cNvSpPr/>
          <p:nvPr/>
        </p:nvSpPr>
        <p:spPr>
          <a:xfrm>
            <a:off x="1423950" y="1314450"/>
            <a:ext cx="6296100" cy="2514600"/>
          </a:xfrm>
          <a:prstGeom prst="roundRect">
            <a:avLst>
              <a:gd fmla="val 16667" name="adj"/>
            </a:avLst>
          </a:prstGeom>
          <a:solidFill>
            <a:schemeClr val="lt1"/>
          </a:solidFill>
          <a:ln>
            <a:noFill/>
          </a:ln>
          <a:effectLst>
            <a:outerShdw blurRad="357188" rotWithShape="0" algn="bl">
              <a:srgbClr val="000000">
                <a:alpha val="7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1"/>
          <p:cNvSpPr txBox="1"/>
          <p:nvPr/>
        </p:nvSpPr>
        <p:spPr>
          <a:xfrm>
            <a:off x="1765750" y="2176650"/>
            <a:ext cx="56769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rgbClr val="434343"/>
                </a:solidFill>
                <a:latin typeface="Poppins"/>
                <a:ea typeface="Poppins"/>
                <a:cs typeface="Poppins"/>
                <a:sym typeface="Poppins"/>
              </a:rPr>
              <a:t>📊 U</a:t>
            </a:r>
            <a:r>
              <a:rPr b="1" lang="en" sz="1700">
                <a:solidFill>
                  <a:srgbClr val="434343"/>
                </a:solidFill>
                <a:latin typeface="Poppins"/>
                <a:ea typeface="Poppins"/>
                <a:cs typeface="Poppins"/>
                <a:sym typeface="Poppins"/>
              </a:rPr>
              <a:t>nderstanding of the job hunting process</a:t>
            </a:r>
            <a:r>
              <a:rPr lang="en" sz="1700">
                <a:solidFill>
                  <a:srgbClr val="434343"/>
                </a:solidFill>
                <a:latin typeface="Poppins ExtraLight"/>
                <a:ea typeface="Poppins ExtraLight"/>
                <a:cs typeface="Poppins ExtraLight"/>
                <a:sym typeface="Poppins ExtraLight"/>
              </a:rPr>
              <a:t> &amp;  key tasks.</a:t>
            </a:r>
            <a:endParaRPr sz="1700">
              <a:solidFill>
                <a:srgbClr val="434343"/>
              </a:solidFill>
              <a:latin typeface="Poppins ExtraLight"/>
              <a:ea typeface="Poppins ExtraLight"/>
              <a:cs typeface="Poppins ExtraLight"/>
              <a:sym typeface="Poppins ExtraLight"/>
            </a:endParaRPr>
          </a:p>
          <a:p>
            <a:pPr indent="0" lvl="0" marL="0" rtl="0" algn="ctr">
              <a:spcBef>
                <a:spcPts val="1600"/>
              </a:spcBef>
              <a:spcAft>
                <a:spcPts val="1600"/>
              </a:spcAft>
              <a:buClr>
                <a:schemeClr val="dk1"/>
              </a:buClr>
              <a:buSzPts val="1100"/>
              <a:buFont typeface="Arial"/>
              <a:buNone/>
            </a:pPr>
            <a:r>
              <a:rPr lang="en" sz="1700">
                <a:solidFill>
                  <a:srgbClr val="434343"/>
                </a:solidFill>
                <a:latin typeface="Poppins ExtraLight"/>
                <a:ea typeface="Poppins ExtraLight"/>
                <a:cs typeface="Poppins ExtraLight"/>
                <a:sym typeface="Poppins ExtraLight"/>
              </a:rPr>
              <a:t>🦹🏽 Gaining</a:t>
            </a:r>
            <a:r>
              <a:rPr b="1" lang="en" sz="1700">
                <a:solidFill>
                  <a:srgbClr val="434343"/>
                </a:solidFill>
                <a:latin typeface="Poppins"/>
                <a:ea typeface="Poppins"/>
                <a:cs typeface="Poppins"/>
                <a:sym typeface="Poppins"/>
              </a:rPr>
              <a:t> more control</a:t>
            </a:r>
            <a:r>
              <a:rPr lang="en" sz="1700">
                <a:solidFill>
                  <a:srgbClr val="434343"/>
                </a:solidFill>
                <a:latin typeface="Poppins ExtraLight"/>
                <a:ea typeface="Poppins ExtraLight"/>
                <a:cs typeface="Poppins ExtraLight"/>
                <a:sym typeface="Poppins ExtraLight"/>
              </a:rPr>
              <a:t> over the process &amp; achieve your desired outcome.</a:t>
            </a:r>
            <a:endParaRPr i="0" sz="2300" u="none" cap="none" strike="noStrike">
              <a:solidFill>
                <a:srgbClr val="434343"/>
              </a:solidFill>
              <a:latin typeface="Poppins ExtraLight"/>
              <a:ea typeface="Poppins ExtraLight"/>
              <a:cs typeface="Poppins ExtraLight"/>
              <a:sym typeface="Poppins ExtraLight"/>
            </a:endParaRPr>
          </a:p>
        </p:txBody>
      </p:sp>
      <p:sp>
        <p:nvSpPr>
          <p:cNvPr id="166" name="Google Shape;166;p41"/>
          <p:cNvSpPr txBox="1"/>
          <p:nvPr/>
        </p:nvSpPr>
        <p:spPr>
          <a:xfrm>
            <a:off x="1930200" y="1486300"/>
            <a:ext cx="52836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500"/>
              <a:buFont typeface="Arial"/>
              <a:buNone/>
            </a:pPr>
            <a:r>
              <a:rPr b="1" lang="en" sz="1600">
                <a:solidFill>
                  <a:srgbClr val="0000FF"/>
                </a:solidFill>
                <a:latin typeface="Poppins"/>
                <a:ea typeface="Poppins"/>
                <a:cs typeface="Poppins"/>
                <a:sym typeface="Poppins"/>
              </a:rPr>
              <a:t>Our purpose</a:t>
            </a:r>
            <a:endParaRPr b="1" i="0" sz="1600" u="none" cap="none" strike="noStrike">
              <a:solidFill>
                <a:srgbClr val="0000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9"/>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413" name="Google Shape;413;p59"/>
          <p:cNvPicPr preferRelativeResize="0"/>
          <p:nvPr/>
        </p:nvPicPr>
        <p:blipFill>
          <a:blip r:embed="rId4">
            <a:alphaModFix/>
          </a:blip>
          <a:stretch>
            <a:fillRect/>
          </a:stretch>
        </p:blipFill>
        <p:spPr>
          <a:xfrm>
            <a:off x="819300" y="2400634"/>
            <a:ext cx="967000" cy="1041141"/>
          </a:xfrm>
          <a:prstGeom prst="rect">
            <a:avLst/>
          </a:prstGeom>
          <a:noFill/>
          <a:ln>
            <a:noFill/>
          </a:ln>
        </p:spPr>
      </p:pic>
      <p:sp>
        <p:nvSpPr>
          <p:cNvPr id="414" name="Google Shape;414;p59"/>
          <p:cNvSpPr txBox="1"/>
          <p:nvPr/>
        </p:nvSpPr>
        <p:spPr>
          <a:xfrm>
            <a:off x="357000" y="362575"/>
            <a:ext cx="41346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0212ED"/>
                </a:solidFill>
                <a:latin typeface="Poppins"/>
                <a:ea typeface="Poppins"/>
                <a:cs typeface="Poppins"/>
                <a:sym typeface="Poppins"/>
              </a:rPr>
              <a:t>Key actions</a:t>
            </a:r>
            <a:endParaRPr b="1" i="0" sz="2000" u="none" cap="none" strike="noStrike">
              <a:solidFill>
                <a:srgbClr val="0212ED"/>
              </a:solidFill>
              <a:latin typeface="Poppins"/>
              <a:ea typeface="Poppins"/>
              <a:cs typeface="Poppins"/>
              <a:sym typeface="Poppins"/>
            </a:endParaRPr>
          </a:p>
        </p:txBody>
      </p:sp>
      <p:cxnSp>
        <p:nvCxnSpPr>
          <p:cNvPr id="415" name="Google Shape;415;p59"/>
          <p:cNvCxnSpPr/>
          <p:nvPr/>
        </p:nvCxnSpPr>
        <p:spPr>
          <a:xfrm flipH="1" rot="10800000">
            <a:off x="1301010" y="1931427"/>
            <a:ext cx="3600" cy="462600"/>
          </a:xfrm>
          <a:prstGeom prst="straightConnector1">
            <a:avLst/>
          </a:prstGeom>
          <a:noFill/>
          <a:ln cap="flat" cmpd="sng" w="19050">
            <a:solidFill>
              <a:srgbClr val="0000FF"/>
            </a:solidFill>
            <a:prstDash val="solid"/>
            <a:round/>
            <a:headEnd len="sm" w="sm" type="none"/>
            <a:tailEnd len="med" w="med" type="oval"/>
          </a:ln>
        </p:spPr>
      </p:cxnSp>
      <p:grpSp>
        <p:nvGrpSpPr>
          <p:cNvPr id="416" name="Google Shape;416;p59"/>
          <p:cNvGrpSpPr/>
          <p:nvPr/>
        </p:nvGrpSpPr>
        <p:grpSpPr>
          <a:xfrm>
            <a:off x="938594" y="2603713"/>
            <a:ext cx="722210" cy="597170"/>
            <a:chOff x="1637338" y="2536733"/>
            <a:chExt cx="826800" cy="683652"/>
          </a:xfrm>
        </p:grpSpPr>
        <p:sp>
          <p:nvSpPr>
            <p:cNvPr id="417" name="Google Shape;417;p59"/>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01</a:t>
              </a:r>
              <a:endParaRPr b="1" i="0" sz="2600" u="none" cap="none" strike="noStrike">
                <a:solidFill>
                  <a:srgbClr val="0000FF"/>
                </a:solidFill>
                <a:latin typeface="Poppins"/>
                <a:ea typeface="Poppins"/>
                <a:cs typeface="Poppins"/>
                <a:sym typeface="Poppins"/>
              </a:endParaRPr>
            </a:p>
          </p:txBody>
        </p:sp>
        <p:sp>
          <p:nvSpPr>
            <p:cNvPr id="418" name="Google Shape;418;p59"/>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
        <p:nvSpPr>
          <p:cNvPr id="419" name="Google Shape;419;p59"/>
          <p:cNvSpPr txBox="1"/>
          <p:nvPr/>
        </p:nvSpPr>
        <p:spPr>
          <a:xfrm>
            <a:off x="329600" y="1104063"/>
            <a:ext cx="1946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300">
                <a:solidFill>
                  <a:schemeClr val="dk1"/>
                </a:solidFill>
                <a:latin typeface="Poppins"/>
                <a:ea typeface="Poppins"/>
                <a:cs typeface="Poppins"/>
                <a:sym typeface="Poppins"/>
              </a:rPr>
              <a:t>DEFINE YOUR VISION</a:t>
            </a:r>
            <a:endParaRPr b="1" i="0" sz="1900" u="none" cap="none" strike="noStrike">
              <a:solidFill>
                <a:schemeClr val="accent4"/>
              </a:solidFill>
              <a:latin typeface="Poppins"/>
              <a:ea typeface="Poppins"/>
              <a:cs typeface="Poppins"/>
              <a:sym typeface="Poppins"/>
            </a:endParaRPr>
          </a:p>
        </p:txBody>
      </p:sp>
      <p:sp>
        <p:nvSpPr>
          <p:cNvPr id="420" name="Google Shape;420;p59"/>
          <p:cNvSpPr txBox="1"/>
          <p:nvPr/>
        </p:nvSpPr>
        <p:spPr>
          <a:xfrm>
            <a:off x="329600" y="1288550"/>
            <a:ext cx="1985400" cy="54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Long and mid-term goals</a:t>
            </a:r>
            <a:endParaRPr sz="800">
              <a:solidFill>
                <a:schemeClr val="dk1"/>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(SMART)</a:t>
            </a:r>
            <a:endParaRPr sz="800">
              <a:solidFill>
                <a:schemeClr val="dk1"/>
              </a:solidFill>
              <a:latin typeface="Poppins Light"/>
              <a:ea typeface="Poppins Light"/>
              <a:cs typeface="Poppins Light"/>
              <a:sym typeface="Poppi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60"/>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426" name="Google Shape;426;p60"/>
          <p:cNvPicPr preferRelativeResize="0"/>
          <p:nvPr/>
        </p:nvPicPr>
        <p:blipFill>
          <a:blip r:embed="rId4">
            <a:alphaModFix/>
          </a:blip>
          <a:stretch>
            <a:fillRect/>
          </a:stretch>
        </p:blipFill>
        <p:spPr>
          <a:xfrm>
            <a:off x="819300" y="2400634"/>
            <a:ext cx="967000" cy="1041141"/>
          </a:xfrm>
          <a:prstGeom prst="rect">
            <a:avLst/>
          </a:prstGeom>
          <a:noFill/>
          <a:ln>
            <a:noFill/>
          </a:ln>
        </p:spPr>
      </p:pic>
      <p:sp>
        <p:nvSpPr>
          <p:cNvPr id="427" name="Google Shape;427;p60"/>
          <p:cNvSpPr txBox="1"/>
          <p:nvPr/>
        </p:nvSpPr>
        <p:spPr>
          <a:xfrm>
            <a:off x="357000" y="362575"/>
            <a:ext cx="41346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0212ED"/>
                </a:solidFill>
                <a:latin typeface="Poppins"/>
                <a:ea typeface="Poppins"/>
                <a:cs typeface="Poppins"/>
                <a:sym typeface="Poppins"/>
              </a:rPr>
              <a:t>Key actions</a:t>
            </a:r>
            <a:endParaRPr b="1" i="0" sz="2000" u="none" cap="none" strike="noStrike">
              <a:solidFill>
                <a:srgbClr val="0212ED"/>
              </a:solidFill>
              <a:latin typeface="Poppins"/>
              <a:ea typeface="Poppins"/>
              <a:cs typeface="Poppins"/>
              <a:sym typeface="Poppins"/>
            </a:endParaRPr>
          </a:p>
        </p:txBody>
      </p:sp>
      <p:cxnSp>
        <p:nvCxnSpPr>
          <p:cNvPr id="428" name="Google Shape;428;p60"/>
          <p:cNvCxnSpPr/>
          <p:nvPr/>
        </p:nvCxnSpPr>
        <p:spPr>
          <a:xfrm>
            <a:off x="2932100"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429" name="Google Shape;429;p60"/>
          <p:cNvCxnSpPr/>
          <p:nvPr/>
        </p:nvCxnSpPr>
        <p:spPr>
          <a:xfrm flipH="1" rot="10800000">
            <a:off x="1301010" y="1931427"/>
            <a:ext cx="3600" cy="462600"/>
          </a:xfrm>
          <a:prstGeom prst="straightConnector1">
            <a:avLst/>
          </a:prstGeom>
          <a:noFill/>
          <a:ln cap="flat" cmpd="sng" w="19050">
            <a:solidFill>
              <a:srgbClr val="0000FF"/>
            </a:solidFill>
            <a:prstDash val="solid"/>
            <a:round/>
            <a:headEnd len="sm" w="sm" type="none"/>
            <a:tailEnd len="med" w="med" type="oval"/>
          </a:ln>
        </p:spPr>
      </p:cxnSp>
      <p:grpSp>
        <p:nvGrpSpPr>
          <p:cNvPr id="430" name="Google Shape;430;p60"/>
          <p:cNvGrpSpPr/>
          <p:nvPr/>
        </p:nvGrpSpPr>
        <p:grpSpPr>
          <a:xfrm>
            <a:off x="938594" y="2603713"/>
            <a:ext cx="722210" cy="597170"/>
            <a:chOff x="1637338" y="2536733"/>
            <a:chExt cx="826800" cy="683652"/>
          </a:xfrm>
        </p:grpSpPr>
        <p:sp>
          <p:nvSpPr>
            <p:cNvPr id="431" name="Google Shape;431;p60"/>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01</a:t>
              </a:r>
              <a:endParaRPr b="1" i="0" sz="2600" u="none" cap="none" strike="noStrike">
                <a:solidFill>
                  <a:srgbClr val="0000FF"/>
                </a:solidFill>
                <a:latin typeface="Poppins"/>
                <a:ea typeface="Poppins"/>
                <a:cs typeface="Poppins"/>
                <a:sym typeface="Poppins"/>
              </a:endParaRPr>
            </a:p>
          </p:txBody>
        </p:sp>
        <p:sp>
          <p:nvSpPr>
            <p:cNvPr id="432" name="Google Shape;432;p60"/>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
        <p:nvSpPr>
          <p:cNvPr id="433" name="Google Shape;433;p60"/>
          <p:cNvSpPr txBox="1"/>
          <p:nvPr/>
        </p:nvSpPr>
        <p:spPr>
          <a:xfrm>
            <a:off x="329600" y="1104063"/>
            <a:ext cx="1946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300">
                <a:solidFill>
                  <a:schemeClr val="dk1"/>
                </a:solidFill>
                <a:latin typeface="Poppins"/>
                <a:ea typeface="Poppins"/>
                <a:cs typeface="Poppins"/>
                <a:sym typeface="Poppins"/>
              </a:rPr>
              <a:t>DEFINE YOUR VISION</a:t>
            </a:r>
            <a:endParaRPr b="1" i="0" sz="1900" u="none" cap="none" strike="noStrike">
              <a:solidFill>
                <a:schemeClr val="accent4"/>
              </a:solidFill>
              <a:latin typeface="Poppins"/>
              <a:ea typeface="Poppins"/>
              <a:cs typeface="Poppins"/>
              <a:sym typeface="Poppins"/>
            </a:endParaRPr>
          </a:p>
        </p:txBody>
      </p:sp>
      <p:sp>
        <p:nvSpPr>
          <p:cNvPr id="434" name="Google Shape;434;p60"/>
          <p:cNvSpPr txBox="1"/>
          <p:nvPr/>
        </p:nvSpPr>
        <p:spPr>
          <a:xfrm>
            <a:off x="329600" y="1288550"/>
            <a:ext cx="1985400" cy="54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Long and mid-term goals</a:t>
            </a:r>
            <a:endParaRPr sz="800">
              <a:solidFill>
                <a:schemeClr val="dk1"/>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(SMART)</a:t>
            </a:r>
            <a:endParaRPr sz="800">
              <a:solidFill>
                <a:schemeClr val="dk1"/>
              </a:solidFill>
              <a:latin typeface="Poppins Light"/>
              <a:ea typeface="Poppins Light"/>
              <a:cs typeface="Poppins Light"/>
              <a:sym typeface="Poppins Light"/>
            </a:endParaRPr>
          </a:p>
        </p:txBody>
      </p:sp>
      <p:sp>
        <p:nvSpPr>
          <p:cNvPr id="435" name="Google Shape;435;p60"/>
          <p:cNvSpPr txBox="1"/>
          <p:nvPr/>
        </p:nvSpPr>
        <p:spPr>
          <a:xfrm>
            <a:off x="2060670" y="4026581"/>
            <a:ext cx="17472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ACTION PLAN</a:t>
            </a:r>
            <a:endParaRPr b="1" sz="1300">
              <a:solidFill>
                <a:schemeClr val="dk1"/>
              </a:solidFill>
              <a:latin typeface="Poppins"/>
              <a:ea typeface="Poppins"/>
              <a:cs typeface="Poppins"/>
              <a:sym typeface="Poppins"/>
            </a:endParaRPr>
          </a:p>
        </p:txBody>
      </p:sp>
      <p:sp>
        <p:nvSpPr>
          <p:cNvPr id="436" name="Google Shape;436;p60"/>
          <p:cNvSpPr txBox="1"/>
          <p:nvPr/>
        </p:nvSpPr>
        <p:spPr>
          <a:xfrm>
            <a:off x="2060670" y="4220600"/>
            <a:ext cx="17472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Identify short term goals (weekly, bi-weekly, monthly).</a:t>
            </a:r>
            <a:endParaRPr sz="800">
              <a:solidFill>
                <a:schemeClr val="dk1"/>
              </a:solidFill>
              <a:latin typeface="Poppins"/>
              <a:ea typeface="Poppins"/>
              <a:cs typeface="Poppins"/>
              <a:sym typeface="Poppins"/>
            </a:endParaRPr>
          </a:p>
        </p:txBody>
      </p:sp>
      <p:pic>
        <p:nvPicPr>
          <p:cNvPr id="437" name="Google Shape;437;p60"/>
          <p:cNvPicPr preferRelativeResize="0"/>
          <p:nvPr/>
        </p:nvPicPr>
        <p:blipFill>
          <a:blip r:embed="rId4">
            <a:alphaModFix/>
          </a:blip>
          <a:stretch>
            <a:fillRect/>
          </a:stretch>
        </p:blipFill>
        <p:spPr>
          <a:xfrm>
            <a:off x="2448600" y="2400634"/>
            <a:ext cx="967000" cy="1041141"/>
          </a:xfrm>
          <a:prstGeom prst="rect">
            <a:avLst/>
          </a:prstGeom>
          <a:noFill/>
          <a:ln>
            <a:noFill/>
          </a:ln>
        </p:spPr>
      </p:pic>
      <p:grpSp>
        <p:nvGrpSpPr>
          <p:cNvPr id="438" name="Google Shape;438;p60"/>
          <p:cNvGrpSpPr/>
          <p:nvPr/>
        </p:nvGrpSpPr>
        <p:grpSpPr>
          <a:xfrm>
            <a:off x="2567894" y="2603713"/>
            <a:ext cx="722210" cy="597170"/>
            <a:chOff x="1637338" y="2536733"/>
            <a:chExt cx="826800" cy="683652"/>
          </a:xfrm>
        </p:grpSpPr>
        <p:sp>
          <p:nvSpPr>
            <p:cNvPr id="439" name="Google Shape;439;p60"/>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2</a:t>
              </a:r>
              <a:endParaRPr b="1" sz="2600">
                <a:solidFill>
                  <a:srgbClr val="0000FF"/>
                </a:solidFill>
                <a:latin typeface="Poppins"/>
                <a:ea typeface="Poppins"/>
                <a:cs typeface="Poppins"/>
                <a:sym typeface="Poppins"/>
              </a:endParaRPr>
            </a:p>
          </p:txBody>
        </p:sp>
        <p:sp>
          <p:nvSpPr>
            <p:cNvPr id="440" name="Google Shape;440;p60"/>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61"/>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446" name="Google Shape;446;p61"/>
          <p:cNvPicPr preferRelativeResize="0"/>
          <p:nvPr/>
        </p:nvPicPr>
        <p:blipFill>
          <a:blip r:embed="rId4">
            <a:alphaModFix/>
          </a:blip>
          <a:stretch>
            <a:fillRect/>
          </a:stretch>
        </p:blipFill>
        <p:spPr>
          <a:xfrm>
            <a:off x="819300" y="2400634"/>
            <a:ext cx="967000" cy="1041141"/>
          </a:xfrm>
          <a:prstGeom prst="rect">
            <a:avLst/>
          </a:prstGeom>
          <a:noFill/>
          <a:ln>
            <a:noFill/>
          </a:ln>
        </p:spPr>
      </p:pic>
      <p:sp>
        <p:nvSpPr>
          <p:cNvPr id="447" name="Google Shape;447;p61"/>
          <p:cNvSpPr txBox="1"/>
          <p:nvPr/>
        </p:nvSpPr>
        <p:spPr>
          <a:xfrm>
            <a:off x="357000" y="362575"/>
            <a:ext cx="41346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0212ED"/>
                </a:solidFill>
                <a:latin typeface="Poppins"/>
                <a:ea typeface="Poppins"/>
                <a:cs typeface="Poppins"/>
                <a:sym typeface="Poppins"/>
              </a:rPr>
              <a:t>Key actions</a:t>
            </a:r>
            <a:endParaRPr b="1" i="0" sz="2000" u="none" cap="none" strike="noStrike">
              <a:solidFill>
                <a:srgbClr val="0212ED"/>
              </a:solidFill>
              <a:latin typeface="Poppins"/>
              <a:ea typeface="Poppins"/>
              <a:cs typeface="Poppins"/>
              <a:sym typeface="Poppins"/>
            </a:endParaRPr>
          </a:p>
        </p:txBody>
      </p:sp>
      <p:cxnSp>
        <p:nvCxnSpPr>
          <p:cNvPr id="448" name="Google Shape;448;p61"/>
          <p:cNvCxnSpPr/>
          <p:nvPr/>
        </p:nvCxnSpPr>
        <p:spPr>
          <a:xfrm>
            <a:off x="2932100"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449" name="Google Shape;449;p61"/>
          <p:cNvCxnSpPr/>
          <p:nvPr/>
        </p:nvCxnSpPr>
        <p:spPr>
          <a:xfrm flipH="1" rot="10800000">
            <a:off x="1301010" y="1931427"/>
            <a:ext cx="3600" cy="462600"/>
          </a:xfrm>
          <a:prstGeom prst="straightConnector1">
            <a:avLst/>
          </a:prstGeom>
          <a:noFill/>
          <a:ln cap="flat" cmpd="sng" w="19050">
            <a:solidFill>
              <a:srgbClr val="0000FF"/>
            </a:solidFill>
            <a:prstDash val="solid"/>
            <a:round/>
            <a:headEnd len="sm" w="sm" type="none"/>
            <a:tailEnd len="med" w="med" type="oval"/>
          </a:ln>
        </p:spPr>
      </p:cxnSp>
      <p:grpSp>
        <p:nvGrpSpPr>
          <p:cNvPr id="450" name="Google Shape;450;p61"/>
          <p:cNvGrpSpPr/>
          <p:nvPr/>
        </p:nvGrpSpPr>
        <p:grpSpPr>
          <a:xfrm>
            <a:off x="938594" y="2603713"/>
            <a:ext cx="722210" cy="597170"/>
            <a:chOff x="1637338" y="2536733"/>
            <a:chExt cx="826800" cy="683652"/>
          </a:xfrm>
        </p:grpSpPr>
        <p:sp>
          <p:nvSpPr>
            <p:cNvPr id="451" name="Google Shape;451;p61"/>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01</a:t>
              </a:r>
              <a:endParaRPr b="1" i="0" sz="2600" u="none" cap="none" strike="noStrike">
                <a:solidFill>
                  <a:srgbClr val="0000FF"/>
                </a:solidFill>
                <a:latin typeface="Poppins"/>
                <a:ea typeface="Poppins"/>
                <a:cs typeface="Poppins"/>
                <a:sym typeface="Poppins"/>
              </a:endParaRPr>
            </a:p>
          </p:txBody>
        </p:sp>
        <p:sp>
          <p:nvSpPr>
            <p:cNvPr id="452" name="Google Shape;452;p61"/>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
        <p:nvSpPr>
          <p:cNvPr id="453" name="Google Shape;453;p61"/>
          <p:cNvSpPr txBox="1"/>
          <p:nvPr/>
        </p:nvSpPr>
        <p:spPr>
          <a:xfrm>
            <a:off x="329600" y="1104063"/>
            <a:ext cx="1946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300">
                <a:solidFill>
                  <a:schemeClr val="dk1"/>
                </a:solidFill>
                <a:latin typeface="Poppins"/>
                <a:ea typeface="Poppins"/>
                <a:cs typeface="Poppins"/>
                <a:sym typeface="Poppins"/>
              </a:rPr>
              <a:t>DEFINE YOUR VISION</a:t>
            </a:r>
            <a:endParaRPr b="1" i="0" sz="1900" u="none" cap="none" strike="noStrike">
              <a:solidFill>
                <a:schemeClr val="accent4"/>
              </a:solidFill>
              <a:latin typeface="Poppins"/>
              <a:ea typeface="Poppins"/>
              <a:cs typeface="Poppins"/>
              <a:sym typeface="Poppins"/>
            </a:endParaRPr>
          </a:p>
        </p:txBody>
      </p:sp>
      <p:sp>
        <p:nvSpPr>
          <p:cNvPr id="454" name="Google Shape;454;p61"/>
          <p:cNvSpPr txBox="1"/>
          <p:nvPr/>
        </p:nvSpPr>
        <p:spPr>
          <a:xfrm>
            <a:off x="329600" y="1288550"/>
            <a:ext cx="1985400" cy="54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Long and mid-term goals</a:t>
            </a:r>
            <a:endParaRPr sz="800">
              <a:solidFill>
                <a:schemeClr val="dk1"/>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(SMART)</a:t>
            </a:r>
            <a:endParaRPr sz="800">
              <a:solidFill>
                <a:schemeClr val="dk1"/>
              </a:solidFill>
              <a:latin typeface="Poppins Light"/>
              <a:ea typeface="Poppins Light"/>
              <a:cs typeface="Poppins Light"/>
              <a:sym typeface="Poppins Light"/>
            </a:endParaRPr>
          </a:p>
        </p:txBody>
      </p:sp>
      <p:sp>
        <p:nvSpPr>
          <p:cNvPr id="455" name="Google Shape;455;p61"/>
          <p:cNvSpPr txBox="1"/>
          <p:nvPr/>
        </p:nvSpPr>
        <p:spPr>
          <a:xfrm>
            <a:off x="2060670" y="4026581"/>
            <a:ext cx="17472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ACTION PLAN</a:t>
            </a:r>
            <a:endParaRPr b="1" sz="1300">
              <a:solidFill>
                <a:schemeClr val="dk1"/>
              </a:solidFill>
              <a:latin typeface="Poppins"/>
              <a:ea typeface="Poppins"/>
              <a:cs typeface="Poppins"/>
              <a:sym typeface="Poppins"/>
            </a:endParaRPr>
          </a:p>
        </p:txBody>
      </p:sp>
      <p:sp>
        <p:nvSpPr>
          <p:cNvPr id="456" name="Google Shape;456;p61"/>
          <p:cNvSpPr txBox="1"/>
          <p:nvPr/>
        </p:nvSpPr>
        <p:spPr>
          <a:xfrm>
            <a:off x="2060670" y="4220600"/>
            <a:ext cx="17472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Identify short term goals (weekly, bi-weekly, monthly).</a:t>
            </a:r>
            <a:endParaRPr sz="800">
              <a:solidFill>
                <a:schemeClr val="dk1"/>
              </a:solidFill>
              <a:latin typeface="Poppins"/>
              <a:ea typeface="Poppins"/>
              <a:cs typeface="Poppins"/>
              <a:sym typeface="Poppins"/>
            </a:endParaRPr>
          </a:p>
        </p:txBody>
      </p:sp>
      <p:pic>
        <p:nvPicPr>
          <p:cNvPr id="457" name="Google Shape;457;p61"/>
          <p:cNvPicPr preferRelativeResize="0"/>
          <p:nvPr/>
        </p:nvPicPr>
        <p:blipFill>
          <a:blip r:embed="rId4">
            <a:alphaModFix/>
          </a:blip>
          <a:stretch>
            <a:fillRect/>
          </a:stretch>
        </p:blipFill>
        <p:spPr>
          <a:xfrm>
            <a:off x="2448600" y="2400634"/>
            <a:ext cx="967000" cy="1041141"/>
          </a:xfrm>
          <a:prstGeom prst="rect">
            <a:avLst/>
          </a:prstGeom>
          <a:noFill/>
          <a:ln>
            <a:noFill/>
          </a:ln>
        </p:spPr>
      </p:pic>
      <p:grpSp>
        <p:nvGrpSpPr>
          <p:cNvPr id="458" name="Google Shape;458;p61"/>
          <p:cNvGrpSpPr/>
          <p:nvPr/>
        </p:nvGrpSpPr>
        <p:grpSpPr>
          <a:xfrm>
            <a:off x="2567894" y="2603713"/>
            <a:ext cx="722210" cy="597170"/>
            <a:chOff x="1637338" y="2536733"/>
            <a:chExt cx="826800" cy="683652"/>
          </a:xfrm>
        </p:grpSpPr>
        <p:sp>
          <p:nvSpPr>
            <p:cNvPr id="459" name="Google Shape;459;p61"/>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2</a:t>
              </a:r>
              <a:endParaRPr b="1" sz="2600">
                <a:solidFill>
                  <a:srgbClr val="0000FF"/>
                </a:solidFill>
                <a:latin typeface="Poppins"/>
                <a:ea typeface="Poppins"/>
                <a:cs typeface="Poppins"/>
                <a:sym typeface="Poppins"/>
              </a:endParaRPr>
            </a:p>
          </p:txBody>
        </p:sp>
        <p:sp>
          <p:nvSpPr>
            <p:cNvPr id="460" name="Google Shape;460;p61"/>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
        <p:nvSpPr>
          <p:cNvPr id="461" name="Google Shape;461;p61"/>
          <p:cNvSpPr/>
          <p:nvPr/>
        </p:nvSpPr>
        <p:spPr>
          <a:xfrm>
            <a:off x="4614925" y="1492350"/>
            <a:ext cx="3693600" cy="21588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1"/>
          <p:cNvSpPr txBox="1"/>
          <p:nvPr/>
        </p:nvSpPr>
        <p:spPr>
          <a:xfrm>
            <a:off x="4941275" y="2422675"/>
            <a:ext cx="3000000" cy="8619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What do you want to achieve?</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What needs to be done? </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What is your deadline?</a:t>
            </a:r>
            <a:endParaRPr sz="1200">
              <a:solidFill>
                <a:schemeClr val="dk1"/>
              </a:solidFill>
              <a:latin typeface="Poppins"/>
              <a:ea typeface="Poppins"/>
              <a:cs typeface="Poppins"/>
              <a:sym typeface="Poppins"/>
            </a:endParaRPr>
          </a:p>
        </p:txBody>
      </p:sp>
      <p:sp>
        <p:nvSpPr>
          <p:cNvPr id="463" name="Google Shape;463;p61"/>
          <p:cNvSpPr txBox="1"/>
          <p:nvPr/>
        </p:nvSpPr>
        <p:spPr>
          <a:xfrm>
            <a:off x="4982175" y="185892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1"/>
                </a:solidFill>
                <a:latin typeface="Poppins SemiBold"/>
                <a:ea typeface="Poppins SemiBold"/>
                <a:cs typeface="Poppins SemiBold"/>
                <a:sym typeface="Poppins SemiBold"/>
              </a:rPr>
              <a:t>🎯</a:t>
            </a:r>
            <a:r>
              <a:rPr lang="en" sz="1100">
                <a:solidFill>
                  <a:schemeClr val="dk1"/>
                </a:solidFill>
                <a:latin typeface="Poppins SemiBold"/>
                <a:ea typeface="Poppins SemiBold"/>
                <a:cs typeface="Poppins SemiBold"/>
                <a:sym typeface="Poppins SemiBold"/>
              </a:rPr>
              <a:t> Set weekly goals</a:t>
            </a:r>
            <a:endParaRPr sz="1200">
              <a:solidFill>
                <a:schemeClr val="dk1"/>
              </a:solidFill>
              <a:latin typeface="Poppins SemiBold"/>
              <a:ea typeface="Poppins SemiBold"/>
              <a:cs typeface="Poppins SemiBold"/>
              <a:sym typeface="Poppi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62"/>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469" name="Google Shape;469;p62"/>
          <p:cNvPicPr preferRelativeResize="0"/>
          <p:nvPr/>
        </p:nvPicPr>
        <p:blipFill>
          <a:blip r:embed="rId4">
            <a:alphaModFix/>
          </a:blip>
          <a:stretch>
            <a:fillRect/>
          </a:stretch>
        </p:blipFill>
        <p:spPr>
          <a:xfrm>
            <a:off x="819300" y="2400634"/>
            <a:ext cx="967000" cy="1041141"/>
          </a:xfrm>
          <a:prstGeom prst="rect">
            <a:avLst/>
          </a:prstGeom>
          <a:noFill/>
          <a:ln>
            <a:noFill/>
          </a:ln>
        </p:spPr>
      </p:pic>
      <p:sp>
        <p:nvSpPr>
          <p:cNvPr id="470" name="Google Shape;470;p62"/>
          <p:cNvSpPr txBox="1"/>
          <p:nvPr/>
        </p:nvSpPr>
        <p:spPr>
          <a:xfrm>
            <a:off x="357000" y="362575"/>
            <a:ext cx="41346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0212ED"/>
                </a:solidFill>
                <a:latin typeface="Poppins"/>
                <a:ea typeface="Poppins"/>
                <a:cs typeface="Poppins"/>
                <a:sym typeface="Poppins"/>
              </a:rPr>
              <a:t>Key actions</a:t>
            </a:r>
            <a:endParaRPr b="1" i="0" sz="2000" u="none" cap="none" strike="noStrike">
              <a:solidFill>
                <a:srgbClr val="0212ED"/>
              </a:solidFill>
              <a:latin typeface="Poppins"/>
              <a:ea typeface="Poppins"/>
              <a:cs typeface="Poppins"/>
              <a:sym typeface="Poppins"/>
            </a:endParaRPr>
          </a:p>
        </p:txBody>
      </p:sp>
      <p:cxnSp>
        <p:nvCxnSpPr>
          <p:cNvPr id="471" name="Google Shape;471;p62"/>
          <p:cNvCxnSpPr/>
          <p:nvPr/>
        </p:nvCxnSpPr>
        <p:spPr>
          <a:xfrm>
            <a:off x="2932100"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472" name="Google Shape;472;p62"/>
          <p:cNvCxnSpPr/>
          <p:nvPr/>
        </p:nvCxnSpPr>
        <p:spPr>
          <a:xfrm flipH="1" rot="10800000">
            <a:off x="1301010" y="1931427"/>
            <a:ext cx="3600" cy="462600"/>
          </a:xfrm>
          <a:prstGeom prst="straightConnector1">
            <a:avLst/>
          </a:prstGeom>
          <a:noFill/>
          <a:ln cap="flat" cmpd="sng" w="19050">
            <a:solidFill>
              <a:srgbClr val="0000FF"/>
            </a:solidFill>
            <a:prstDash val="solid"/>
            <a:round/>
            <a:headEnd len="sm" w="sm" type="none"/>
            <a:tailEnd len="med" w="med" type="oval"/>
          </a:ln>
        </p:spPr>
      </p:cxnSp>
      <p:grpSp>
        <p:nvGrpSpPr>
          <p:cNvPr id="473" name="Google Shape;473;p62"/>
          <p:cNvGrpSpPr/>
          <p:nvPr/>
        </p:nvGrpSpPr>
        <p:grpSpPr>
          <a:xfrm>
            <a:off x="938594" y="2603713"/>
            <a:ext cx="722210" cy="597170"/>
            <a:chOff x="1637338" y="2536733"/>
            <a:chExt cx="826800" cy="683652"/>
          </a:xfrm>
        </p:grpSpPr>
        <p:sp>
          <p:nvSpPr>
            <p:cNvPr id="474" name="Google Shape;474;p62"/>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01</a:t>
              </a:r>
              <a:endParaRPr b="1" i="0" sz="2600" u="none" cap="none" strike="noStrike">
                <a:solidFill>
                  <a:srgbClr val="0000FF"/>
                </a:solidFill>
                <a:latin typeface="Poppins"/>
                <a:ea typeface="Poppins"/>
                <a:cs typeface="Poppins"/>
                <a:sym typeface="Poppins"/>
              </a:endParaRPr>
            </a:p>
          </p:txBody>
        </p:sp>
        <p:sp>
          <p:nvSpPr>
            <p:cNvPr id="475" name="Google Shape;475;p62"/>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
        <p:nvSpPr>
          <p:cNvPr id="476" name="Google Shape;476;p62"/>
          <p:cNvSpPr txBox="1"/>
          <p:nvPr/>
        </p:nvSpPr>
        <p:spPr>
          <a:xfrm>
            <a:off x="329600" y="1104063"/>
            <a:ext cx="1946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300">
                <a:solidFill>
                  <a:schemeClr val="dk1"/>
                </a:solidFill>
                <a:latin typeface="Poppins"/>
                <a:ea typeface="Poppins"/>
                <a:cs typeface="Poppins"/>
                <a:sym typeface="Poppins"/>
              </a:rPr>
              <a:t>DEFINE YOUR VISION</a:t>
            </a:r>
            <a:endParaRPr b="1" i="0" sz="1900" u="none" cap="none" strike="noStrike">
              <a:solidFill>
                <a:schemeClr val="accent4"/>
              </a:solidFill>
              <a:latin typeface="Poppins"/>
              <a:ea typeface="Poppins"/>
              <a:cs typeface="Poppins"/>
              <a:sym typeface="Poppins"/>
            </a:endParaRPr>
          </a:p>
        </p:txBody>
      </p:sp>
      <p:sp>
        <p:nvSpPr>
          <p:cNvPr id="477" name="Google Shape;477;p62"/>
          <p:cNvSpPr txBox="1"/>
          <p:nvPr/>
        </p:nvSpPr>
        <p:spPr>
          <a:xfrm>
            <a:off x="329600" y="1288550"/>
            <a:ext cx="1985400" cy="54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Long and mid-term goals</a:t>
            </a:r>
            <a:endParaRPr sz="800">
              <a:solidFill>
                <a:schemeClr val="dk1"/>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(SMART)</a:t>
            </a:r>
            <a:endParaRPr sz="800">
              <a:solidFill>
                <a:schemeClr val="dk1"/>
              </a:solidFill>
              <a:latin typeface="Poppins Light"/>
              <a:ea typeface="Poppins Light"/>
              <a:cs typeface="Poppins Light"/>
              <a:sym typeface="Poppins Light"/>
            </a:endParaRPr>
          </a:p>
        </p:txBody>
      </p:sp>
      <p:sp>
        <p:nvSpPr>
          <p:cNvPr id="478" name="Google Shape;478;p62"/>
          <p:cNvSpPr txBox="1"/>
          <p:nvPr/>
        </p:nvSpPr>
        <p:spPr>
          <a:xfrm>
            <a:off x="3777724" y="1104069"/>
            <a:ext cx="15039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OBSTACLES AND NEEDS</a:t>
            </a:r>
            <a:endParaRPr b="1" sz="1300">
              <a:solidFill>
                <a:schemeClr val="dk1"/>
              </a:solidFill>
              <a:latin typeface="Poppins"/>
              <a:ea typeface="Poppins"/>
              <a:cs typeface="Poppins"/>
              <a:sym typeface="Poppins"/>
            </a:endParaRPr>
          </a:p>
        </p:txBody>
      </p:sp>
      <p:sp>
        <p:nvSpPr>
          <p:cNvPr id="479" name="Google Shape;479;p62"/>
          <p:cNvSpPr txBox="1"/>
          <p:nvPr/>
        </p:nvSpPr>
        <p:spPr>
          <a:xfrm>
            <a:off x="3592238" y="1371640"/>
            <a:ext cx="1868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What would you do in case you find an obstacle?</a:t>
            </a:r>
            <a:endParaRPr sz="800">
              <a:solidFill>
                <a:schemeClr val="dk1"/>
              </a:solidFill>
              <a:latin typeface="Poppins"/>
              <a:ea typeface="Poppins"/>
              <a:cs typeface="Poppins"/>
              <a:sym typeface="Poppins"/>
            </a:endParaRPr>
          </a:p>
        </p:txBody>
      </p:sp>
      <p:sp>
        <p:nvSpPr>
          <p:cNvPr id="480" name="Google Shape;480;p62"/>
          <p:cNvSpPr txBox="1"/>
          <p:nvPr/>
        </p:nvSpPr>
        <p:spPr>
          <a:xfrm>
            <a:off x="2060670" y="4026581"/>
            <a:ext cx="17472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ACTION PLAN</a:t>
            </a:r>
            <a:endParaRPr b="1" sz="1300">
              <a:solidFill>
                <a:schemeClr val="dk1"/>
              </a:solidFill>
              <a:latin typeface="Poppins"/>
              <a:ea typeface="Poppins"/>
              <a:cs typeface="Poppins"/>
              <a:sym typeface="Poppins"/>
            </a:endParaRPr>
          </a:p>
        </p:txBody>
      </p:sp>
      <p:sp>
        <p:nvSpPr>
          <p:cNvPr id="481" name="Google Shape;481;p62"/>
          <p:cNvSpPr txBox="1"/>
          <p:nvPr/>
        </p:nvSpPr>
        <p:spPr>
          <a:xfrm>
            <a:off x="2060670" y="4220600"/>
            <a:ext cx="17472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Identify short term goals (weekly, bi-weekly, monthly).</a:t>
            </a:r>
            <a:endParaRPr sz="800">
              <a:solidFill>
                <a:schemeClr val="dk1"/>
              </a:solidFill>
              <a:latin typeface="Poppins"/>
              <a:ea typeface="Poppins"/>
              <a:cs typeface="Poppins"/>
              <a:sym typeface="Poppins"/>
            </a:endParaRPr>
          </a:p>
        </p:txBody>
      </p:sp>
      <p:cxnSp>
        <p:nvCxnSpPr>
          <p:cNvPr id="482" name="Google Shape;482;p62"/>
          <p:cNvCxnSpPr/>
          <p:nvPr/>
        </p:nvCxnSpPr>
        <p:spPr>
          <a:xfrm flipH="1" rot="10800000">
            <a:off x="4533160" y="1931427"/>
            <a:ext cx="3600" cy="462600"/>
          </a:xfrm>
          <a:prstGeom prst="straightConnector1">
            <a:avLst/>
          </a:prstGeom>
          <a:noFill/>
          <a:ln cap="flat" cmpd="sng" w="19050">
            <a:solidFill>
              <a:srgbClr val="0000FF"/>
            </a:solidFill>
            <a:prstDash val="solid"/>
            <a:round/>
            <a:headEnd len="sm" w="sm" type="none"/>
            <a:tailEnd len="med" w="med" type="oval"/>
          </a:ln>
        </p:spPr>
      </p:cxnSp>
      <p:pic>
        <p:nvPicPr>
          <p:cNvPr id="483" name="Google Shape;483;p62"/>
          <p:cNvPicPr preferRelativeResize="0"/>
          <p:nvPr/>
        </p:nvPicPr>
        <p:blipFill>
          <a:blip r:embed="rId4">
            <a:alphaModFix/>
          </a:blip>
          <a:stretch>
            <a:fillRect/>
          </a:stretch>
        </p:blipFill>
        <p:spPr>
          <a:xfrm>
            <a:off x="2448600" y="2400634"/>
            <a:ext cx="967000" cy="1041141"/>
          </a:xfrm>
          <a:prstGeom prst="rect">
            <a:avLst/>
          </a:prstGeom>
          <a:noFill/>
          <a:ln>
            <a:noFill/>
          </a:ln>
        </p:spPr>
      </p:pic>
      <p:grpSp>
        <p:nvGrpSpPr>
          <p:cNvPr id="484" name="Google Shape;484;p62"/>
          <p:cNvGrpSpPr/>
          <p:nvPr/>
        </p:nvGrpSpPr>
        <p:grpSpPr>
          <a:xfrm>
            <a:off x="2567894" y="2603713"/>
            <a:ext cx="722210" cy="597170"/>
            <a:chOff x="1637338" y="2536733"/>
            <a:chExt cx="826800" cy="683652"/>
          </a:xfrm>
        </p:grpSpPr>
        <p:sp>
          <p:nvSpPr>
            <p:cNvPr id="485" name="Google Shape;485;p62"/>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2</a:t>
              </a:r>
              <a:endParaRPr b="1" sz="2600">
                <a:solidFill>
                  <a:srgbClr val="0000FF"/>
                </a:solidFill>
                <a:latin typeface="Poppins"/>
                <a:ea typeface="Poppins"/>
                <a:cs typeface="Poppins"/>
                <a:sym typeface="Poppins"/>
              </a:endParaRPr>
            </a:p>
          </p:txBody>
        </p:sp>
        <p:sp>
          <p:nvSpPr>
            <p:cNvPr id="486" name="Google Shape;486;p62"/>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487" name="Google Shape;487;p62"/>
          <p:cNvPicPr preferRelativeResize="0"/>
          <p:nvPr/>
        </p:nvPicPr>
        <p:blipFill>
          <a:blip r:embed="rId4">
            <a:alphaModFix/>
          </a:blip>
          <a:stretch>
            <a:fillRect/>
          </a:stretch>
        </p:blipFill>
        <p:spPr>
          <a:xfrm>
            <a:off x="4042950" y="2400634"/>
            <a:ext cx="967000" cy="1041141"/>
          </a:xfrm>
          <a:prstGeom prst="rect">
            <a:avLst/>
          </a:prstGeom>
          <a:noFill/>
          <a:ln>
            <a:noFill/>
          </a:ln>
        </p:spPr>
      </p:pic>
      <p:grpSp>
        <p:nvGrpSpPr>
          <p:cNvPr id="488" name="Google Shape;488;p62"/>
          <p:cNvGrpSpPr/>
          <p:nvPr/>
        </p:nvGrpSpPr>
        <p:grpSpPr>
          <a:xfrm>
            <a:off x="4162244" y="2603713"/>
            <a:ext cx="722210" cy="597170"/>
            <a:chOff x="1637338" y="2536733"/>
            <a:chExt cx="826800" cy="683652"/>
          </a:xfrm>
        </p:grpSpPr>
        <p:sp>
          <p:nvSpPr>
            <p:cNvPr id="489" name="Google Shape;489;p62"/>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3</a:t>
              </a:r>
              <a:endParaRPr b="1" i="0" sz="2600" u="none" cap="none" strike="noStrike">
                <a:solidFill>
                  <a:srgbClr val="0000FF"/>
                </a:solidFill>
                <a:latin typeface="Poppins"/>
                <a:ea typeface="Poppins"/>
                <a:cs typeface="Poppins"/>
                <a:sym typeface="Poppins"/>
              </a:endParaRPr>
            </a:p>
          </p:txBody>
        </p:sp>
        <p:sp>
          <p:nvSpPr>
            <p:cNvPr id="490" name="Google Shape;490;p62"/>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63"/>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496" name="Google Shape;496;p63"/>
          <p:cNvPicPr preferRelativeResize="0"/>
          <p:nvPr/>
        </p:nvPicPr>
        <p:blipFill>
          <a:blip r:embed="rId4">
            <a:alphaModFix/>
          </a:blip>
          <a:stretch>
            <a:fillRect/>
          </a:stretch>
        </p:blipFill>
        <p:spPr>
          <a:xfrm>
            <a:off x="819300" y="2400634"/>
            <a:ext cx="967000" cy="1041141"/>
          </a:xfrm>
          <a:prstGeom prst="rect">
            <a:avLst/>
          </a:prstGeom>
          <a:noFill/>
          <a:ln>
            <a:noFill/>
          </a:ln>
        </p:spPr>
      </p:pic>
      <p:sp>
        <p:nvSpPr>
          <p:cNvPr id="497" name="Google Shape;497;p63"/>
          <p:cNvSpPr txBox="1"/>
          <p:nvPr/>
        </p:nvSpPr>
        <p:spPr>
          <a:xfrm>
            <a:off x="357000" y="362575"/>
            <a:ext cx="41346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0212ED"/>
                </a:solidFill>
                <a:latin typeface="Poppins"/>
                <a:ea typeface="Poppins"/>
                <a:cs typeface="Poppins"/>
                <a:sym typeface="Poppins"/>
              </a:rPr>
              <a:t>Key actions</a:t>
            </a:r>
            <a:endParaRPr b="1" i="0" sz="2000" u="none" cap="none" strike="noStrike">
              <a:solidFill>
                <a:srgbClr val="0212ED"/>
              </a:solidFill>
              <a:latin typeface="Poppins"/>
              <a:ea typeface="Poppins"/>
              <a:cs typeface="Poppins"/>
              <a:sym typeface="Poppins"/>
            </a:endParaRPr>
          </a:p>
        </p:txBody>
      </p:sp>
      <p:cxnSp>
        <p:nvCxnSpPr>
          <p:cNvPr id="498" name="Google Shape;498;p63"/>
          <p:cNvCxnSpPr/>
          <p:nvPr/>
        </p:nvCxnSpPr>
        <p:spPr>
          <a:xfrm>
            <a:off x="2932100"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499" name="Google Shape;499;p63"/>
          <p:cNvCxnSpPr/>
          <p:nvPr/>
        </p:nvCxnSpPr>
        <p:spPr>
          <a:xfrm flipH="1" rot="10800000">
            <a:off x="1301010" y="1931427"/>
            <a:ext cx="3600" cy="462600"/>
          </a:xfrm>
          <a:prstGeom prst="straightConnector1">
            <a:avLst/>
          </a:prstGeom>
          <a:noFill/>
          <a:ln cap="flat" cmpd="sng" w="19050">
            <a:solidFill>
              <a:srgbClr val="0000FF"/>
            </a:solidFill>
            <a:prstDash val="solid"/>
            <a:round/>
            <a:headEnd len="sm" w="sm" type="none"/>
            <a:tailEnd len="med" w="med" type="oval"/>
          </a:ln>
        </p:spPr>
      </p:cxnSp>
      <p:grpSp>
        <p:nvGrpSpPr>
          <p:cNvPr id="500" name="Google Shape;500;p63"/>
          <p:cNvGrpSpPr/>
          <p:nvPr/>
        </p:nvGrpSpPr>
        <p:grpSpPr>
          <a:xfrm>
            <a:off x="938594" y="2603713"/>
            <a:ext cx="722210" cy="597170"/>
            <a:chOff x="1637338" y="2536733"/>
            <a:chExt cx="826800" cy="683652"/>
          </a:xfrm>
        </p:grpSpPr>
        <p:sp>
          <p:nvSpPr>
            <p:cNvPr id="501" name="Google Shape;501;p63"/>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01</a:t>
              </a:r>
              <a:endParaRPr b="1" i="0" sz="2600" u="none" cap="none" strike="noStrike">
                <a:solidFill>
                  <a:srgbClr val="0000FF"/>
                </a:solidFill>
                <a:latin typeface="Poppins"/>
                <a:ea typeface="Poppins"/>
                <a:cs typeface="Poppins"/>
                <a:sym typeface="Poppins"/>
              </a:endParaRPr>
            </a:p>
          </p:txBody>
        </p:sp>
        <p:sp>
          <p:nvSpPr>
            <p:cNvPr id="502" name="Google Shape;502;p63"/>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
        <p:nvSpPr>
          <p:cNvPr id="503" name="Google Shape;503;p63"/>
          <p:cNvSpPr txBox="1"/>
          <p:nvPr/>
        </p:nvSpPr>
        <p:spPr>
          <a:xfrm>
            <a:off x="329600" y="1104063"/>
            <a:ext cx="1946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300">
                <a:solidFill>
                  <a:schemeClr val="dk1"/>
                </a:solidFill>
                <a:latin typeface="Poppins"/>
                <a:ea typeface="Poppins"/>
                <a:cs typeface="Poppins"/>
                <a:sym typeface="Poppins"/>
              </a:rPr>
              <a:t>DEFINE YOUR VISION</a:t>
            </a:r>
            <a:endParaRPr b="1" i="0" sz="1900" u="none" cap="none" strike="noStrike">
              <a:solidFill>
                <a:schemeClr val="accent4"/>
              </a:solidFill>
              <a:latin typeface="Poppins"/>
              <a:ea typeface="Poppins"/>
              <a:cs typeface="Poppins"/>
              <a:sym typeface="Poppins"/>
            </a:endParaRPr>
          </a:p>
        </p:txBody>
      </p:sp>
      <p:sp>
        <p:nvSpPr>
          <p:cNvPr id="504" name="Google Shape;504;p63"/>
          <p:cNvSpPr txBox="1"/>
          <p:nvPr/>
        </p:nvSpPr>
        <p:spPr>
          <a:xfrm>
            <a:off x="329600" y="1288550"/>
            <a:ext cx="1985400" cy="54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Long and mid-term goals</a:t>
            </a:r>
            <a:endParaRPr sz="800">
              <a:solidFill>
                <a:schemeClr val="dk1"/>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(SMART)</a:t>
            </a:r>
            <a:endParaRPr sz="800">
              <a:solidFill>
                <a:schemeClr val="dk1"/>
              </a:solidFill>
              <a:latin typeface="Poppins Light"/>
              <a:ea typeface="Poppins Light"/>
              <a:cs typeface="Poppins Light"/>
              <a:sym typeface="Poppins Light"/>
            </a:endParaRPr>
          </a:p>
        </p:txBody>
      </p:sp>
      <p:sp>
        <p:nvSpPr>
          <p:cNvPr id="505" name="Google Shape;505;p63"/>
          <p:cNvSpPr txBox="1"/>
          <p:nvPr/>
        </p:nvSpPr>
        <p:spPr>
          <a:xfrm>
            <a:off x="3777724" y="1104069"/>
            <a:ext cx="15039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OBSTACLES AND NEEDS</a:t>
            </a:r>
            <a:endParaRPr b="1" sz="1300">
              <a:solidFill>
                <a:schemeClr val="dk1"/>
              </a:solidFill>
              <a:latin typeface="Poppins"/>
              <a:ea typeface="Poppins"/>
              <a:cs typeface="Poppins"/>
              <a:sym typeface="Poppins"/>
            </a:endParaRPr>
          </a:p>
        </p:txBody>
      </p:sp>
      <p:sp>
        <p:nvSpPr>
          <p:cNvPr id="506" name="Google Shape;506;p63"/>
          <p:cNvSpPr txBox="1"/>
          <p:nvPr/>
        </p:nvSpPr>
        <p:spPr>
          <a:xfrm>
            <a:off x="3592238" y="1371640"/>
            <a:ext cx="1868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What would you do in case you find an obstacle?</a:t>
            </a:r>
            <a:endParaRPr sz="800">
              <a:solidFill>
                <a:schemeClr val="dk1"/>
              </a:solidFill>
              <a:latin typeface="Poppins"/>
              <a:ea typeface="Poppins"/>
              <a:cs typeface="Poppins"/>
              <a:sym typeface="Poppins"/>
            </a:endParaRPr>
          </a:p>
        </p:txBody>
      </p:sp>
      <p:sp>
        <p:nvSpPr>
          <p:cNvPr id="507" name="Google Shape;507;p63"/>
          <p:cNvSpPr txBox="1"/>
          <p:nvPr/>
        </p:nvSpPr>
        <p:spPr>
          <a:xfrm>
            <a:off x="2060670" y="4026581"/>
            <a:ext cx="17472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ACTION PLAN</a:t>
            </a:r>
            <a:endParaRPr b="1" sz="1300">
              <a:solidFill>
                <a:schemeClr val="dk1"/>
              </a:solidFill>
              <a:latin typeface="Poppins"/>
              <a:ea typeface="Poppins"/>
              <a:cs typeface="Poppins"/>
              <a:sym typeface="Poppins"/>
            </a:endParaRPr>
          </a:p>
        </p:txBody>
      </p:sp>
      <p:sp>
        <p:nvSpPr>
          <p:cNvPr id="508" name="Google Shape;508;p63"/>
          <p:cNvSpPr txBox="1"/>
          <p:nvPr/>
        </p:nvSpPr>
        <p:spPr>
          <a:xfrm>
            <a:off x="2060670" y="4220600"/>
            <a:ext cx="17472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Identify short term goals (weekly, bi-weekly, monthly).</a:t>
            </a:r>
            <a:endParaRPr sz="800">
              <a:solidFill>
                <a:schemeClr val="dk1"/>
              </a:solidFill>
              <a:latin typeface="Poppins"/>
              <a:ea typeface="Poppins"/>
              <a:cs typeface="Poppins"/>
              <a:sym typeface="Poppins"/>
            </a:endParaRPr>
          </a:p>
        </p:txBody>
      </p:sp>
      <p:cxnSp>
        <p:nvCxnSpPr>
          <p:cNvPr id="509" name="Google Shape;509;p63"/>
          <p:cNvCxnSpPr/>
          <p:nvPr/>
        </p:nvCxnSpPr>
        <p:spPr>
          <a:xfrm flipH="1" rot="10800000">
            <a:off x="4533160" y="1931427"/>
            <a:ext cx="3600" cy="462600"/>
          </a:xfrm>
          <a:prstGeom prst="straightConnector1">
            <a:avLst/>
          </a:prstGeom>
          <a:noFill/>
          <a:ln cap="flat" cmpd="sng" w="19050">
            <a:solidFill>
              <a:srgbClr val="0000FF"/>
            </a:solidFill>
            <a:prstDash val="solid"/>
            <a:round/>
            <a:headEnd len="sm" w="sm" type="none"/>
            <a:tailEnd len="med" w="med" type="oval"/>
          </a:ln>
        </p:spPr>
      </p:cxnSp>
      <p:pic>
        <p:nvPicPr>
          <p:cNvPr id="510" name="Google Shape;510;p63"/>
          <p:cNvPicPr preferRelativeResize="0"/>
          <p:nvPr/>
        </p:nvPicPr>
        <p:blipFill>
          <a:blip r:embed="rId4">
            <a:alphaModFix/>
          </a:blip>
          <a:stretch>
            <a:fillRect/>
          </a:stretch>
        </p:blipFill>
        <p:spPr>
          <a:xfrm>
            <a:off x="2448600" y="2400634"/>
            <a:ext cx="967000" cy="1041141"/>
          </a:xfrm>
          <a:prstGeom prst="rect">
            <a:avLst/>
          </a:prstGeom>
          <a:noFill/>
          <a:ln>
            <a:noFill/>
          </a:ln>
        </p:spPr>
      </p:pic>
      <p:grpSp>
        <p:nvGrpSpPr>
          <p:cNvPr id="511" name="Google Shape;511;p63"/>
          <p:cNvGrpSpPr/>
          <p:nvPr/>
        </p:nvGrpSpPr>
        <p:grpSpPr>
          <a:xfrm>
            <a:off x="2567894" y="2603713"/>
            <a:ext cx="722210" cy="597170"/>
            <a:chOff x="1637338" y="2536733"/>
            <a:chExt cx="826800" cy="683652"/>
          </a:xfrm>
        </p:grpSpPr>
        <p:sp>
          <p:nvSpPr>
            <p:cNvPr id="512" name="Google Shape;512;p63"/>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2</a:t>
              </a:r>
              <a:endParaRPr b="1" sz="2600">
                <a:solidFill>
                  <a:srgbClr val="0000FF"/>
                </a:solidFill>
                <a:latin typeface="Poppins"/>
                <a:ea typeface="Poppins"/>
                <a:cs typeface="Poppins"/>
                <a:sym typeface="Poppins"/>
              </a:endParaRPr>
            </a:p>
          </p:txBody>
        </p:sp>
        <p:sp>
          <p:nvSpPr>
            <p:cNvPr id="513" name="Google Shape;513;p63"/>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514" name="Google Shape;514;p63"/>
          <p:cNvPicPr preferRelativeResize="0"/>
          <p:nvPr/>
        </p:nvPicPr>
        <p:blipFill>
          <a:blip r:embed="rId4">
            <a:alphaModFix/>
          </a:blip>
          <a:stretch>
            <a:fillRect/>
          </a:stretch>
        </p:blipFill>
        <p:spPr>
          <a:xfrm>
            <a:off x="4042950" y="2400634"/>
            <a:ext cx="967000" cy="1041141"/>
          </a:xfrm>
          <a:prstGeom prst="rect">
            <a:avLst/>
          </a:prstGeom>
          <a:noFill/>
          <a:ln>
            <a:noFill/>
          </a:ln>
        </p:spPr>
      </p:pic>
      <p:grpSp>
        <p:nvGrpSpPr>
          <p:cNvPr id="515" name="Google Shape;515;p63"/>
          <p:cNvGrpSpPr/>
          <p:nvPr/>
        </p:nvGrpSpPr>
        <p:grpSpPr>
          <a:xfrm>
            <a:off x="4162244" y="2603713"/>
            <a:ext cx="722210" cy="597170"/>
            <a:chOff x="1637338" y="2536733"/>
            <a:chExt cx="826800" cy="683652"/>
          </a:xfrm>
        </p:grpSpPr>
        <p:sp>
          <p:nvSpPr>
            <p:cNvPr id="516" name="Google Shape;516;p63"/>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3</a:t>
              </a:r>
              <a:endParaRPr b="1" i="0" sz="2600" u="none" cap="none" strike="noStrike">
                <a:solidFill>
                  <a:srgbClr val="0000FF"/>
                </a:solidFill>
                <a:latin typeface="Poppins"/>
                <a:ea typeface="Poppins"/>
                <a:cs typeface="Poppins"/>
                <a:sym typeface="Poppins"/>
              </a:endParaRPr>
            </a:p>
          </p:txBody>
        </p:sp>
        <p:sp>
          <p:nvSpPr>
            <p:cNvPr id="517" name="Google Shape;517;p63"/>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
        <p:nvSpPr>
          <p:cNvPr id="518" name="Google Shape;518;p63"/>
          <p:cNvSpPr/>
          <p:nvPr/>
        </p:nvSpPr>
        <p:spPr>
          <a:xfrm>
            <a:off x="5281625" y="1822900"/>
            <a:ext cx="3693600" cy="21588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3"/>
          <p:cNvSpPr txBox="1"/>
          <p:nvPr/>
        </p:nvSpPr>
        <p:spPr>
          <a:xfrm>
            <a:off x="5587525" y="2651525"/>
            <a:ext cx="3000000" cy="11160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Wish</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Outcome</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Obstacle</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Plan</a:t>
            </a:r>
            <a:endParaRPr sz="1100">
              <a:solidFill>
                <a:schemeClr val="dk1"/>
              </a:solidFill>
              <a:latin typeface="Poppins"/>
              <a:ea typeface="Poppins"/>
              <a:cs typeface="Poppins"/>
              <a:sym typeface="Poppins"/>
            </a:endParaRPr>
          </a:p>
        </p:txBody>
      </p:sp>
      <p:sp>
        <p:nvSpPr>
          <p:cNvPr id="520" name="Google Shape;520;p63"/>
          <p:cNvSpPr txBox="1"/>
          <p:nvPr/>
        </p:nvSpPr>
        <p:spPr>
          <a:xfrm>
            <a:off x="5628425" y="231637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1"/>
                </a:solidFill>
                <a:latin typeface="Poppins SemiBold"/>
                <a:ea typeface="Poppins SemiBold"/>
                <a:cs typeface="Poppins SemiBold"/>
                <a:sym typeface="Poppins SemiBold"/>
              </a:rPr>
              <a:t>✔</a:t>
            </a:r>
            <a:r>
              <a:rPr lang="en" sz="1100">
                <a:solidFill>
                  <a:schemeClr val="dk1"/>
                </a:solidFill>
                <a:latin typeface="Poppins SemiBold"/>
                <a:ea typeface="Poppins SemiBold"/>
                <a:cs typeface="Poppins SemiBold"/>
                <a:sym typeface="Poppins SemiBold"/>
              </a:rPr>
              <a:t> WOOP method</a:t>
            </a:r>
            <a:endParaRPr sz="1200">
              <a:solidFill>
                <a:schemeClr val="dk1"/>
              </a:solidFill>
              <a:latin typeface="Poppins SemiBold"/>
              <a:ea typeface="Poppins SemiBold"/>
              <a:cs typeface="Poppins SemiBold"/>
              <a:sym typeface="Poppins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4"/>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526" name="Google Shape;526;p64"/>
          <p:cNvPicPr preferRelativeResize="0"/>
          <p:nvPr/>
        </p:nvPicPr>
        <p:blipFill>
          <a:blip r:embed="rId4">
            <a:alphaModFix/>
          </a:blip>
          <a:stretch>
            <a:fillRect/>
          </a:stretch>
        </p:blipFill>
        <p:spPr>
          <a:xfrm>
            <a:off x="819300" y="2400634"/>
            <a:ext cx="967000" cy="1041141"/>
          </a:xfrm>
          <a:prstGeom prst="rect">
            <a:avLst/>
          </a:prstGeom>
          <a:noFill/>
          <a:ln>
            <a:noFill/>
          </a:ln>
        </p:spPr>
      </p:pic>
      <p:sp>
        <p:nvSpPr>
          <p:cNvPr id="527" name="Google Shape;527;p64"/>
          <p:cNvSpPr txBox="1"/>
          <p:nvPr/>
        </p:nvSpPr>
        <p:spPr>
          <a:xfrm>
            <a:off x="357000" y="362575"/>
            <a:ext cx="41346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0212ED"/>
                </a:solidFill>
                <a:latin typeface="Poppins"/>
                <a:ea typeface="Poppins"/>
                <a:cs typeface="Poppins"/>
                <a:sym typeface="Poppins"/>
              </a:rPr>
              <a:t>Key actions</a:t>
            </a:r>
            <a:endParaRPr b="1" i="0" sz="2000" u="none" cap="none" strike="noStrike">
              <a:solidFill>
                <a:srgbClr val="0212ED"/>
              </a:solidFill>
              <a:latin typeface="Poppins"/>
              <a:ea typeface="Poppins"/>
              <a:cs typeface="Poppins"/>
              <a:sym typeface="Poppins"/>
            </a:endParaRPr>
          </a:p>
        </p:txBody>
      </p:sp>
      <p:cxnSp>
        <p:nvCxnSpPr>
          <p:cNvPr id="528" name="Google Shape;528;p64"/>
          <p:cNvCxnSpPr/>
          <p:nvPr/>
        </p:nvCxnSpPr>
        <p:spPr>
          <a:xfrm>
            <a:off x="2932100"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529" name="Google Shape;529;p64"/>
          <p:cNvCxnSpPr/>
          <p:nvPr/>
        </p:nvCxnSpPr>
        <p:spPr>
          <a:xfrm>
            <a:off x="6160825"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530" name="Google Shape;530;p64"/>
          <p:cNvCxnSpPr/>
          <p:nvPr/>
        </p:nvCxnSpPr>
        <p:spPr>
          <a:xfrm flipH="1" rot="10800000">
            <a:off x="1301010" y="1931427"/>
            <a:ext cx="3600" cy="462600"/>
          </a:xfrm>
          <a:prstGeom prst="straightConnector1">
            <a:avLst/>
          </a:prstGeom>
          <a:noFill/>
          <a:ln cap="flat" cmpd="sng" w="19050">
            <a:solidFill>
              <a:srgbClr val="0000FF"/>
            </a:solidFill>
            <a:prstDash val="solid"/>
            <a:round/>
            <a:headEnd len="sm" w="sm" type="none"/>
            <a:tailEnd len="med" w="med" type="oval"/>
          </a:ln>
        </p:spPr>
      </p:cxnSp>
      <p:grpSp>
        <p:nvGrpSpPr>
          <p:cNvPr id="531" name="Google Shape;531;p64"/>
          <p:cNvGrpSpPr/>
          <p:nvPr/>
        </p:nvGrpSpPr>
        <p:grpSpPr>
          <a:xfrm>
            <a:off x="938594" y="2603713"/>
            <a:ext cx="722210" cy="597170"/>
            <a:chOff x="1637338" y="2536733"/>
            <a:chExt cx="826800" cy="683652"/>
          </a:xfrm>
        </p:grpSpPr>
        <p:sp>
          <p:nvSpPr>
            <p:cNvPr id="532" name="Google Shape;532;p64"/>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01</a:t>
              </a:r>
              <a:endParaRPr b="1" i="0" sz="2600" u="none" cap="none" strike="noStrike">
                <a:solidFill>
                  <a:srgbClr val="0000FF"/>
                </a:solidFill>
                <a:latin typeface="Poppins"/>
                <a:ea typeface="Poppins"/>
                <a:cs typeface="Poppins"/>
                <a:sym typeface="Poppins"/>
              </a:endParaRPr>
            </a:p>
          </p:txBody>
        </p:sp>
        <p:sp>
          <p:nvSpPr>
            <p:cNvPr id="533" name="Google Shape;533;p64"/>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
        <p:nvSpPr>
          <p:cNvPr id="534" name="Google Shape;534;p64"/>
          <p:cNvSpPr txBox="1"/>
          <p:nvPr/>
        </p:nvSpPr>
        <p:spPr>
          <a:xfrm>
            <a:off x="329600" y="1104063"/>
            <a:ext cx="1946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300">
                <a:solidFill>
                  <a:schemeClr val="dk1"/>
                </a:solidFill>
                <a:latin typeface="Poppins"/>
                <a:ea typeface="Poppins"/>
                <a:cs typeface="Poppins"/>
                <a:sym typeface="Poppins"/>
              </a:rPr>
              <a:t>DEFINE YOUR VISION</a:t>
            </a:r>
            <a:endParaRPr b="1" i="0" sz="1900" u="none" cap="none" strike="noStrike">
              <a:solidFill>
                <a:schemeClr val="accent4"/>
              </a:solidFill>
              <a:latin typeface="Poppins"/>
              <a:ea typeface="Poppins"/>
              <a:cs typeface="Poppins"/>
              <a:sym typeface="Poppins"/>
            </a:endParaRPr>
          </a:p>
        </p:txBody>
      </p:sp>
      <p:sp>
        <p:nvSpPr>
          <p:cNvPr id="535" name="Google Shape;535;p64"/>
          <p:cNvSpPr txBox="1"/>
          <p:nvPr/>
        </p:nvSpPr>
        <p:spPr>
          <a:xfrm>
            <a:off x="329600" y="1288550"/>
            <a:ext cx="1985400" cy="54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Long and mid-term goals</a:t>
            </a:r>
            <a:endParaRPr sz="800">
              <a:solidFill>
                <a:schemeClr val="dk1"/>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(SMART)</a:t>
            </a:r>
            <a:endParaRPr sz="800">
              <a:solidFill>
                <a:schemeClr val="dk1"/>
              </a:solidFill>
              <a:latin typeface="Poppins Light"/>
              <a:ea typeface="Poppins Light"/>
              <a:cs typeface="Poppins Light"/>
              <a:sym typeface="Poppins Light"/>
            </a:endParaRPr>
          </a:p>
        </p:txBody>
      </p:sp>
      <p:sp>
        <p:nvSpPr>
          <p:cNvPr id="536" name="Google Shape;536;p64"/>
          <p:cNvSpPr txBox="1"/>
          <p:nvPr/>
        </p:nvSpPr>
        <p:spPr>
          <a:xfrm>
            <a:off x="3777724" y="1104069"/>
            <a:ext cx="15039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OBSTACLES AND NEEDS</a:t>
            </a:r>
            <a:endParaRPr b="1" sz="1300">
              <a:solidFill>
                <a:schemeClr val="dk1"/>
              </a:solidFill>
              <a:latin typeface="Poppins"/>
              <a:ea typeface="Poppins"/>
              <a:cs typeface="Poppins"/>
              <a:sym typeface="Poppins"/>
            </a:endParaRPr>
          </a:p>
        </p:txBody>
      </p:sp>
      <p:sp>
        <p:nvSpPr>
          <p:cNvPr id="537" name="Google Shape;537;p64"/>
          <p:cNvSpPr txBox="1"/>
          <p:nvPr/>
        </p:nvSpPr>
        <p:spPr>
          <a:xfrm>
            <a:off x="3592238" y="1371640"/>
            <a:ext cx="1868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What would you do in case you find an obstacle?</a:t>
            </a:r>
            <a:endParaRPr sz="800">
              <a:solidFill>
                <a:schemeClr val="dk1"/>
              </a:solidFill>
              <a:latin typeface="Poppins"/>
              <a:ea typeface="Poppins"/>
              <a:cs typeface="Poppins"/>
              <a:sym typeface="Poppins"/>
            </a:endParaRPr>
          </a:p>
        </p:txBody>
      </p:sp>
      <p:sp>
        <p:nvSpPr>
          <p:cNvPr id="538" name="Google Shape;538;p64"/>
          <p:cNvSpPr txBox="1"/>
          <p:nvPr/>
        </p:nvSpPr>
        <p:spPr>
          <a:xfrm>
            <a:off x="2060670" y="4026581"/>
            <a:ext cx="17472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ACTION PLAN</a:t>
            </a:r>
            <a:endParaRPr b="1" sz="1300">
              <a:solidFill>
                <a:schemeClr val="dk1"/>
              </a:solidFill>
              <a:latin typeface="Poppins"/>
              <a:ea typeface="Poppins"/>
              <a:cs typeface="Poppins"/>
              <a:sym typeface="Poppins"/>
            </a:endParaRPr>
          </a:p>
        </p:txBody>
      </p:sp>
      <p:sp>
        <p:nvSpPr>
          <p:cNvPr id="539" name="Google Shape;539;p64"/>
          <p:cNvSpPr txBox="1"/>
          <p:nvPr/>
        </p:nvSpPr>
        <p:spPr>
          <a:xfrm>
            <a:off x="2060670" y="4220600"/>
            <a:ext cx="17472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Identify short term goals (weekly, bi-weekly, monthly).</a:t>
            </a:r>
            <a:endParaRPr sz="800">
              <a:solidFill>
                <a:schemeClr val="dk1"/>
              </a:solidFill>
              <a:latin typeface="Poppins"/>
              <a:ea typeface="Poppins"/>
              <a:cs typeface="Poppins"/>
              <a:sym typeface="Poppins"/>
            </a:endParaRPr>
          </a:p>
        </p:txBody>
      </p:sp>
      <p:sp>
        <p:nvSpPr>
          <p:cNvPr id="540" name="Google Shape;540;p64"/>
          <p:cNvSpPr txBox="1"/>
          <p:nvPr/>
        </p:nvSpPr>
        <p:spPr>
          <a:xfrm>
            <a:off x="5304175" y="4026575"/>
            <a:ext cx="17133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TRACK</a:t>
            </a:r>
            <a:endParaRPr b="1" sz="1300">
              <a:solidFill>
                <a:schemeClr val="dk1"/>
              </a:solidFill>
              <a:latin typeface="Poppins"/>
              <a:ea typeface="Poppins"/>
              <a:cs typeface="Poppins"/>
              <a:sym typeface="Poppins"/>
            </a:endParaRPr>
          </a:p>
        </p:txBody>
      </p:sp>
      <p:sp>
        <p:nvSpPr>
          <p:cNvPr id="541" name="Google Shape;541;p64"/>
          <p:cNvSpPr txBox="1"/>
          <p:nvPr/>
        </p:nvSpPr>
        <p:spPr>
          <a:xfrm>
            <a:off x="5243425" y="4207450"/>
            <a:ext cx="18348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Are you following the plan?</a:t>
            </a:r>
            <a:endParaRPr sz="800">
              <a:solidFill>
                <a:schemeClr val="dk1"/>
              </a:solidFill>
              <a:latin typeface="Poppins Light"/>
              <a:ea typeface="Poppins Light"/>
              <a:cs typeface="Poppins Light"/>
              <a:sym typeface="Poppins Light"/>
            </a:endParaRPr>
          </a:p>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Is it working?</a:t>
            </a:r>
            <a:endParaRPr sz="800">
              <a:solidFill>
                <a:schemeClr val="dk1"/>
              </a:solidFill>
              <a:latin typeface="Poppins Light"/>
              <a:ea typeface="Poppins Light"/>
              <a:cs typeface="Poppins Light"/>
              <a:sym typeface="Poppins Light"/>
            </a:endParaRPr>
          </a:p>
        </p:txBody>
      </p:sp>
      <p:cxnSp>
        <p:nvCxnSpPr>
          <p:cNvPr id="542" name="Google Shape;542;p64"/>
          <p:cNvCxnSpPr/>
          <p:nvPr/>
        </p:nvCxnSpPr>
        <p:spPr>
          <a:xfrm flipH="1" rot="10800000">
            <a:off x="4533160" y="1931427"/>
            <a:ext cx="3600" cy="462600"/>
          </a:xfrm>
          <a:prstGeom prst="straightConnector1">
            <a:avLst/>
          </a:prstGeom>
          <a:noFill/>
          <a:ln cap="flat" cmpd="sng" w="19050">
            <a:solidFill>
              <a:srgbClr val="0000FF"/>
            </a:solidFill>
            <a:prstDash val="solid"/>
            <a:round/>
            <a:headEnd len="sm" w="sm" type="none"/>
            <a:tailEnd len="med" w="med" type="oval"/>
          </a:ln>
        </p:spPr>
      </p:cxnSp>
      <p:pic>
        <p:nvPicPr>
          <p:cNvPr id="543" name="Google Shape;543;p64"/>
          <p:cNvPicPr preferRelativeResize="0"/>
          <p:nvPr/>
        </p:nvPicPr>
        <p:blipFill>
          <a:blip r:embed="rId4">
            <a:alphaModFix/>
          </a:blip>
          <a:stretch>
            <a:fillRect/>
          </a:stretch>
        </p:blipFill>
        <p:spPr>
          <a:xfrm>
            <a:off x="2448600" y="2400634"/>
            <a:ext cx="967000" cy="1041141"/>
          </a:xfrm>
          <a:prstGeom prst="rect">
            <a:avLst/>
          </a:prstGeom>
          <a:noFill/>
          <a:ln>
            <a:noFill/>
          </a:ln>
        </p:spPr>
      </p:pic>
      <p:grpSp>
        <p:nvGrpSpPr>
          <p:cNvPr id="544" name="Google Shape;544;p64"/>
          <p:cNvGrpSpPr/>
          <p:nvPr/>
        </p:nvGrpSpPr>
        <p:grpSpPr>
          <a:xfrm>
            <a:off x="2567894" y="2603713"/>
            <a:ext cx="722210" cy="597170"/>
            <a:chOff x="1637338" y="2536733"/>
            <a:chExt cx="826800" cy="683652"/>
          </a:xfrm>
        </p:grpSpPr>
        <p:sp>
          <p:nvSpPr>
            <p:cNvPr id="545" name="Google Shape;545;p64"/>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2</a:t>
              </a:r>
              <a:endParaRPr b="1" sz="2600">
                <a:solidFill>
                  <a:srgbClr val="0000FF"/>
                </a:solidFill>
                <a:latin typeface="Poppins"/>
                <a:ea typeface="Poppins"/>
                <a:cs typeface="Poppins"/>
                <a:sym typeface="Poppins"/>
              </a:endParaRPr>
            </a:p>
          </p:txBody>
        </p:sp>
        <p:sp>
          <p:nvSpPr>
            <p:cNvPr id="546" name="Google Shape;546;p64"/>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547" name="Google Shape;547;p64"/>
          <p:cNvPicPr preferRelativeResize="0"/>
          <p:nvPr/>
        </p:nvPicPr>
        <p:blipFill>
          <a:blip r:embed="rId4">
            <a:alphaModFix/>
          </a:blip>
          <a:stretch>
            <a:fillRect/>
          </a:stretch>
        </p:blipFill>
        <p:spPr>
          <a:xfrm>
            <a:off x="4042950" y="2400634"/>
            <a:ext cx="967000" cy="1041141"/>
          </a:xfrm>
          <a:prstGeom prst="rect">
            <a:avLst/>
          </a:prstGeom>
          <a:noFill/>
          <a:ln>
            <a:noFill/>
          </a:ln>
        </p:spPr>
      </p:pic>
      <p:grpSp>
        <p:nvGrpSpPr>
          <p:cNvPr id="548" name="Google Shape;548;p64"/>
          <p:cNvGrpSpPr/>
          <p:nvPr/>
        </p:nvGrpSpPr>
        <p:grpSpPr>
          <a:xfrm>
            <a:off x="4162244" y="2603713"/>
            <a:ext cx="722210" cy="597170"/>
            <a:chOff x="1637338" y="2536733"/>
            <a:chExt cx="826800" cy="683652"/>
          </a:xfrm>
        </p:grpSpPr>
        <p:sp>
          <p:nvSpPr>
            <p:cNvPr id="549" name="Google Shape;549;p64"/>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3</a:t>
              </a:r>
              <a:endParaRPr b="1" i="0" sz="2600" u="none" cap="none" strike="noStrike">
                <a:solidFill>
                  <a:srgbClr val="0000FF"/>
                </a:solidFill>
                <a:latin typeface="Poppins"/>
                <a:ea typeface="Poppins"/>
                <a:cs typeface="Poppins"/>
                <a:sym typeface="Poppins"/>
              </a:endParaRPr>
            </a:p>
          </p:txBody>
        </p:sp>
        <p:sp>
          <p:nvSpPr>
            <p:cNvPr id="550" name="Google Shape;550;p64"/>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551" name="Google Shape;551;p64"/>
          <p:cNvPicPr preferRelativeResize="0"/>
          <p:nvPr/>
        </p:nvPicPr>
        <p:blipFill>
          <a:blip r:embed="rId4">
            <a:alphaModFix/>
          </a:blip>
          <a:stretch>
            <a:fillRect/>
          </a:stretch>
        </p:blipFill>
        <p:spPr>
          <a:xfrm>
            <a:off x="5677325" y="2400634"/>
            <a:ext cx="967000" cy="1041141"/>
          </a:xfrm>
          <a:prstGeom prst="rect">
            <a:avLst/>
          </a:prstGeom>
          <a:noFill/>
          <a:ln>
            <a:noFill/>
          </a:ln>
        </p:spPr>
      </p:pic>
      <p:grpSp>
        <p:nvGrpSpPr>
          <p:cNvPr id="552" name="Google Shape;552;p64"/>
          <p:cNvGrpSpPr/>
          <p:nvPr/>
        </p:nvGrpSpPr>
        <p:grpSpPr>
          <a:xfrm>
            <a:off x="5796619" y="2603713"/>
            <a:ext cx="722210" cy="597170"/>
            <a:chOff x="1637338" y="2536733"/>
            <a:chExt cx="826800" cy="683652"/>
          </a:xfrm>
        </p:grpSpPr>
        <p:sp>
          <p:nvSpPr>
            <p:cNvPr id="553" name="Google Shape;553;p64"/>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4</a:t>
              </a:r>
              <a:endParaRPr b="1" i="0" sz="2600" u="none" cap="none" strike="noStrike">
                <a:solidFill>
                  <a:srgbClr val="0000FF"/>
                </a:solidFill>
                <a:latin typeface="Poppins"/>
                <a:ea typeface="Poppins"/>
                <a:cs typeface="Poppins"/>
                <a:sym typeface="Poppins"/>
              </a:endParaRPr>
            </a:p>
          </p:txBody>
        </p:sp>
        <p:sp>
          <p:nvSpPr>
            <p:cNvPr id="554" name="Google Shape;554;p64"/>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65"/>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560" name="Google Shape;560;p65"/>
          <p:cNvPicPr preferRelativeResize="0"/>
          <p:nvPr/>
        </p:nvPicPr>
        <p:blipFill>
          <a:blip r:embed="rId4">
            <a:alphaModFix/>
          </a:blip>
          <a:stretch>
            <a:fillRect/>
          </a:stretch>
        </p:blipFill>
        <p:spPr>
          <a:xfrm>
            <a:off x="819300" y="2400634"/>
            <a:ext cx="967000" cy="1041141"/>
          </a:xfrm>
          <a:prstGeom prst="rect">
            <a:avLst/>
          </a:prstGeom>
          <a:noFill/>
          <a:ln>
            <a:noFill/>
          </a:ln>
        </p:spPr>
      </p:pic>
      <p:sp>
        <p:nvSpPr>
          <p:cNvPr id="561" name="Google Shape;561;p65"/>
          <p:cNvSpPr txBox="1"/>
          <p:nvPr/>
        </p:nvSpPr>
        <p:spPr>
          <a:xfrm>
            <a:off x="357000" y="362575"/>
            <a:ext cx="41346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0212ED"/>
                </a:solidFill>
                <a:latin typeface="Poppins"/>
                <a:ea typeface="Poppins"/>
                <a:cs typeface="Poppins"/>
                <a:sym typeface="Poppins"/>
              </a:rPr>
              <a:t>Key actions</a:t>
            </a:r>
            <a:endParaRPr b="1" i="0" sz="2000" u="none" cap="none" strike="noStrike">
              <a:solidFill>
                <a:srgbClr val="0212ED"/>
              </a:solidFill>
              <a:latin typeface="Poppins"/>
              <a:ea typeface="Poppins"/>
              <a:cs typeface="Poppins"/>
              <a:sym typeface="Poppins"/>
            </a:endParaRPr>
          </a:p>
        </p:txBody>
      </p:sp>
      <p:cxnSp>
        <p:nvCxnSpPr>
          <p:cNvPr id="562" name="Google Shape;562;p65"/>
          <p:cNvCxnSpPr/>
          <p:nvPr/>
        </p:nvCxnSpPr>
        <p:spPr>
          <a:xfrm>
            <a:off x="2932100"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563" name="Google Shape;563;p65"/>
          <p:cNvCxnSpPr/>
          <p:nvPr/>
        </p:nvCxnSpPr>
        <p:spPr>
          <a:xfrm>
            <a:off x="6160825"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564" name="Google Shape;564;p65"/>
          <p:cNvCxnSpPr/>
          <p:nvPr/>
        </p:nvCxnSpPr>
        <p:spPr>
          <a:xfrm flipH="1" rot="10800000">
            <a:off x="1301010" y="1931427"/>
            <a:ext cx="3600" cy="462600"/>
          </a:xfrm>
          <a:prstGeom prst="straightConnector1">
            <a:avLst/>
          </a:prstGeom>
          <a:noFill/>
          <a:ln cap="flat" cmpd="sng" w="19050">
            <a:solidFill>
              <a:srgbClr val="0000FF"/>
            </a:solidFill>
            <a:prstDash val="solid"/>
            <a:round/>
            <a:headEnd len="sm" w="sm" type="none"/>
            <a:tailEnd len="med" w="med" type="oval"/>
          </a:ln>
        </p:spPr>
      </p:cxnSp>
      <p:grpSp>
        <p:nvGrpSpPr>
          <p:cNvPr id="565" name="Google Shape;565;p65"/>
          <p:cNvGrpSpPr/>
          <p:nvPr/>
        </p:nvGrpSpPr>
        <p:grpSpPr>
          <a:xfrm>
            <a:off x="938594" y="2603713"/>
            <a:ext cx="722210" cy="597170"/>
            <a:chOff x="1637338" y="2536733"/>
            <a:chExt cx="826800" cy="683652"/>
          </a:xfrm>
        </p:grpSpPr>
        <p:sp>
          <p:nvSpPr>
            <p:cNvPr id="566" name="Google Shape;566;p65"/>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01</a:t>
              </a:r>
              <a:endParaRPr b="1" i="0" sz="2600" u="none" cap="none" strike="noStrike">
                <a:solidFill>
                  <a:srgbClr val="0000FF"/>
                </a:solidFill>
                <a:latin typeface="Poppins"/>
                <a:ea typeface="Poppins"/>
                <a:cs typeface="Poppins"/>
                <a:sym typeface="Poppins"/>
              </a:endParaRPr>
            </a:p>
          </p:txBody>
        </p:sp>
        <p:sp>
          <p:nvSpPr>
            <p:cNvPr id="567" name="Google Shape;567;p65"/>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
        <p:nvSpPr>
          <p:cNvPr id="568" name="Google Shape;568;p65"/>
          <p:cNvSpPr txBox="1"/>
          <p:nvPr/>
        </p:nvSpPr>
        <p:spPr>
          <a:xfrm>
            <a:off x="329600" y="1104063"/>
            <a:ext cx="1946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300">
                <a:solidFill>
                  <a:schemeClr val="dk1"/>
                </a:solidFill>
                <a:latin typeface="Poppins"/>
                <a:ea typeface="Poppins"/>
                <a:cs typeface="Poppins"/>
                <a:sym typeface="Poppins"/>
              </a:rPr>
              <a:t>DEFINE YOUR VISION</a:t>
            </a:r>
            <a:endParaRPr b="1" i="0" sz="1900" u="none" cap="none" strike="noStrike">
              <a:solidFill>
                <a:schemeClr val="accent4"/>
              </a:solidFill>
              <a:latin typeface="Poppins"/>
              <a:ea typeface="Poppins"/>
              <a:cs typeface="Poppins"/>
              <a:sym typeface="Poppins"/>
            </a:endParaRPr>
          </a:p>
        </p:txBody>
      </p:sp>
      <p:sp>
        <p:nvSpPr>
          <p:cNvPr id="569" name="Google Shape;569;p65"/>
          <p:cNvSpPr txBox="1"/>
          <p:nvPr/>
        </p:nvSpPr>
        <p:spPr>
          <a:xfrm>
            <a:off x="329600" y="1288550"/>
            <a:ext cx="1985400" cy="54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Long and mid-term goals</a:t>
            </a:r>
            <a:endParaRPr sz="800">
              <a:solidFill>
                <a:schemeClr val="dk1"/>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(SMART)</a:t>
            </a:r>
            <a:endParaRPr sz="800">
              <a:solidFill>
                <a:schemeClr val="dk1"/>
              </a:solidFill>
              <a:latin typeface="Poppins Light"/>
              <a:ea typeface="Poppins Light"/>
              <a:cs typeface="Poppins Light"/>
              <a:sym typeface="Poppins Light"/>
            </a:endParaRPr>
          </a:p>
        </p:txBody>
      </p:sp>
      <p:sp>
        <p:nvSpPr>
          <p:cNvPr id="570" name="Google Shape;570;p65"/>
          <p:cNvSpPr txBox="1"/>
          <p:nvPr/>
        </p:nvSpPr>
        <p:spPr>
          <a:xfrm>
            <a:off x="3777724" y="1104069"/>
            <a:ext cx="15039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OBSTACLES AND NEEDS</a:t>
            </a:r>
            <a:endParaRPr b="1" sz="1300">
              <a:solidFill>
                <a:schemeClr val="dk1"/>
              </a:solidFill>
              <a:latin typeface="Poppins"/>
              <a:ea typeface="Poppins"/>
              <a:cs typeface="Poppins"/>
              <a:sym typeface="Poppins"/>
            </a:endParaRPr>
          </a:p>
        </p:txBody>
      </p:sp>
      <p:sp>
        <p:nvSpPr>
          <p:cNvPr id="571" name="Google Shape;571;p65"/>
          <p:cNvSpPr txBox="1"/>
          <p:nvPr/>
        </p:nvSpPr>
        <p:spPr>
          <a:xfrm>
            <a:off x="3592238" y="1371640"/>
            <a:ext cx="1868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What would you do in case you find an obstacle?</a:t>
            </a:r>
            <a:endParaRPr sz="800">
              <a:solidFill>
                <a:schemeClr val="dk1"/>
              </a:solidFill>
              <a:latin typeface="Poppins"/>
              <a:ea typeface="Poppins"/>
              <a:cs typeface="Poppins"/>
              <a:sym typeface="Poppins"/>
            </a:endParaRPr>
          </a:p>
        </p:txBody>
      </p:sp>
      <p:sp>
        <p:nvSpPr>
          <p:cNvPr id="572" name="Google Shape;572;p65"/>
          <p:cNvSpPr txBox="1"/>
          <p:nvPr/>
        </p:nvSpPr>
        <p:spPr>
          <a:xfrm>
            <a:off x="2060670" y="4026581"/>
            <a:ext cx="17472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ACTION PLAN</a:t>
            </a:r>
            <a:endParaRPr b="1" sz="1300">
              <a:solidFill>
                <a:schemeClr val="dk1"/>
              </a:solidFill>
              <a:latin typeface="Poppins"/>
              <a:ea typeface="Poppins"/>
              <a:cs typeface="Poppins"/>
              <a:sym typeface="Poppins"/>
            </a:endParaRPr>
          </a:p>
        </p:txBody>
      </p:sp>
      <p:sp>
        <p:nvSpPr>
          <p:cNvPr id="573" name="Google Shape;573;p65"/>
          <p:cNvSpPr txBox="1"/>
          <p:nvPr/>
        </p:nvSpPr>
        <p:spPr>
          <a:xfrm>
            <a:off x="2060670" y="4220600"/>
            <a:ext cx="17472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Identify short term goals (weekly, bi-weekly, monthly).</a:t>
            </a:r>
            <a:endParaRPr sz="800">
              <a:solidFill>
                <a:schemeClr val="dk1"/>
              </a:solidFill>
              <a:latin typeface="Poppins"/>
              <a:ea typeface="Poppins"/>
              <a:cs typeface="Poppins"/>
              <a:sym typeface="Poppins"/>
            </a:endParaRPr>
          </a:p>
        </p:txBody>
      </p:sp>
      <p:sp>
        <p:nvSpPr>
          <p:cNvPr id="574" name="Google Shape;574;p65"/>
          <p:cNvSpPr txBox="1"/>
          <p:nvPr/>
        </p:nvSpPr>
        <p:spPr>
          <a:xfrm>
            <a:off x="5304175" y="4026575"/>
            <a:ext cx="17133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TRACK</a:t>
            </a:r>
            <a:endParaRPr b="1" sz="1300">
              <a:solidFill>
                <a:schemeClr val="dk1"/>
              </a:solidFill>
              <a:latin typeface="Poppins"/>
              <a:ea typeface="Poppins"/>
              <a:cs typeface="Poppins"/>
              <a:sym typeface="Poppins"/>
            </a:endParaRPr>
          </a:p>
        </p:txBody>
      </p:sp>
      <p:sp>
        <p:nvSpPr>
          <p:cNvPr id="575" name="Google Shape;575;p65"/>
          <p:cNvSpPr txBox="1"/>
          <p:nvPr/>
        </p:nvSpPr>
        <p:spPr>
          <a:xfrm>
            <a:off x="5243425" y="4207450"/>
            <a:ext cx="18348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Are you following the plan?</a:t>
            </a:r>
            <a:endParaRPr sz="800">
              <a:solidFill>
                <a:schemeClr val="dk1"/>
              </a:solidFill>
              <a:latin typeface="Poppins Light"/>
              <a:ea typeface="Poppins Light"/>
              <a:cs typeface="Poppins Light"/>
              <a:sym typeface="Poppins Light"/>
            </a:endParaRPr>
          </a:p>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Is it working?</a:t>
            </a:r>
            <a:endParaRPr sz="800">
              <a:solidFill>
                <a:schemeClr val="dk1"/>
              </a:solidFill>
              <a:latin typeface="Poppins Light"/>
              <a:ea typeface="Poppins Light"/>
              <a:cs typeface="Poppins Light"/>
              <a:sym typeface="Poppins Light"/>
            </a:endParaRPr>
          </a:p>
        </p:txBody>
      </p:sp>
      <p:cxnSp>
        <p:nvCxnSpPr>
          <p:cNvPr id="576" name="Google Shape;576;p65"/>
          <p:cNvCxnSpPr/>
          <p:nvPr/>
        </p:nvCxnSpPr>
        <p:spPr>
          <a:xfrm flipH="1" rot="10800000">
            <a:off x="4533160" y="1931427"/>
            <a:ext cx="3600" cy="462600"/>
          </a:xfrm>
          <a:prstGeom prst="straightConnector1">
            <a:avLst/>
          </a:prstGeom>
          <a:noFill/>
          <a:ln cap="flat" cmpd="sng" w="19050">
            <a:solidFill>
              <a:srgbClr val="0000FF"/>
            </a:solidFill>
            <a:prstDash val="solid"/>
            <a:round/>
            <a:headEnd len="sm" w="sm" type="none"/>
            <a:tailEnd len="med" w="med" type="oval"/>
          </a:ln>
        </p:spPr>
      </p:cxnSp>
      <p:pic>
        <p:nvPicPr>
          <p:cNvPr id="577" name="Google Shape;577;p65"/>
          <p:cNvPicPr preferRelativeResize="0"/>
          <p:nvPr/>
        </p:nvPicPr>
        <p:blipFill>
          <a:blip r:embed="rId4">
            <a:alphaModFix/>
          </a:blip>
          <a:stretch>
            <a:fillRect/>
          </a:stretch>
        </p:blipFill>
        <p:spPr>
          <a:xfrm>
            <a:off x="2448600" y="2400634"/>
            <a:ext cx="967000" cy="1041141"/>
          </a:xfrm>
          <a:prstGeom prst="rect">
            <a:avLst/>
          </a:prstGeom>
          <a:noFill/>
          <a:ln>
            <a:noFill/>
          </a:ln>
        </p:spPr>
      </p:pic>
      <p:grpSp>
        <p:nvGrpSpPr>
          <p:cNvPr id="578" name="Google Shape;578;p65"/>
          <p:cNvGrpSpPr/>
          <p:nvPr/>
        </p:nvGrpSpPr>
        <p:grpSpPr>
          <a:xfrm>
            <a:off x="2567894" y="2603713"/>
            <a:ext cx="722210" cy="597170"/>
            <a:chOff x="1637338" y="2536733"/>
            <a:chExt cx="826800" cy="683652"/>
          </a:xfrm>
        </p:grpSpPr>
        <p:sp>
          <p:nvSpPr>
            <p:cNvPr id="579" name="Google Shape;579;p65"/>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2</a:t>
              </a:r>
              <a:endParaRPr b="1" sz="2600">
                <a:solidFill>
                  <a:srgbClr val="0000FF"/>
                </a:solidFill>
                <a:latin typeface="Poppins"/>
                <a:ea typeface="Poppins"/>
                <a:cs typeface="Poppins"/>
                <a:sym typeface="Poppins"/>
              </a:endParaRPr>
            </a:p>
          </p:txBody>
        </p:sp>
        <p:sp>
          <p:nvSpPr>
            <p:cNvPr id="580" name="Google Shape;580;p65"/>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581" name="Google Shape;581;p65"/>
          <p:cNvPicPr preferRelativeResize="0"/>
          <p:nvPr/>
        </p:nvPicPr>
        <p:blipFill>
          <a:blip r:embed="rId4">
            <a:alphaModFix/>
          </a:blip>
          <a:stretch>
            <a:fillRect/>
          </a:stretch>
        </p:blipFill>
        <p:spPr>
          <a:xfrm>
            <a:off x="4042950" y="2400634"/>
            <a:ext cx="967000" cy="1041141"/>
          </a:xfrm>
          <a:prstGeom prst="rect">
            <a:avLst/>
          </a:prstGeom>
          <a:noFill/>
          <a:ln>
            <a:noFill/>
          </a:ln>
        </p:spPr>
      </p:pic>
      <p:grpSp>
        <p:nvGrpSpPr>
          <p:cNvPr id="582" name="Google Shape;582;p65"/>
          <p:cNvGrpSpPr/>
          <p:nvPr/>
        </p:nvGrpSpPr>
        <p:grpSpPr>
          <a:xfrm>
            <a:off x="4162244" y="2603713"/>
            <a:ext cx="722210" cy="597170"/>
            <a:chOff x="1637338" y="2536733"/>
            <a:chExt cx="826800" cy="683652"/>
          </a:xfrm>
        </p:grpSpPr>
        <p:sp>
          <p:nvSpPr>
            <p:cNvPr id="583" name="Google Shape;583;p65"/>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3</a:t>
              </a:r>
              <a:endParaRPr b="1" i="0" sz="2600" u="none" cap="none" strike="noStrike">
                <a:solidFill>
                  <a:srgbClr val="0000FF"/>
                </a:solidFill>
                <a:latin typeface="Poppins"/>
                <a:ea typeface="Poppins"/>
                <a:cs typeface="Poppins"/>
                <a:sym typeface="Poppins"/>
              </a:endParaRPr>
            </a:p>
          </p:txBody>
        </p:sp>
        <p:sp>
          <p:nvSpPr>
            <p:cNvPr id="584" name="Google Shape;584;p65"/>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585" name="Google Shape;585;p65"/>
          <p:cNvPicPr preferRelativeResize="0"/>
          <p:nvPr/>
        </p:nvPicPr>
        <p:blipFill>
          <a:blip r:embed="rId4">
            <a:alphaModFix/>
          </a:blip>
          <a:stretch>
            <a:fillRect/>
          </a:stretch>
        </p:blipFill>
        <p:spPr>
          <a:xfrm>
            <a:off x="5677325" y="2400634"/>
            <a:ext cx="967000" cy="1041141"/>
          </a:xfrm>
          <a:prstGeom prst="rect">
            <a:avLst/>
          </a:prstGeom>
          <a:noFill/>
          <a:ln>
            <a:noFill/>
          </a:ln>
        </p:spPr>
      </p:pic>
      <p:grpSp>
        <p:nvGrpSpPr>
          <p:cNvPr id="586" name="Google Shape;586;p65"/>
          <p:cNvGrpSpPr/>
          <p:nvPr/>
        </p:nvGrpSpPr>
        <p:grpSpPr>
          <a:xfrm>
            <a:off x="5796619" y="2603713"/>
            <a:ext cx="722210" cy="597170"/>
            <a:chOff x="1637338" y="2536733"/>
            <a:chExt cx="826800" cy="683652"/>
          </a:xfrm>
        </p:grpSpPr>
        <p:sp>
          <p:nvSpPr>
            <p:cNvPr id="587" name="Google Shape;587;p65"/>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4</a:t>
              </a:r>
              <a:endParaRPr b="1" i="0" sz="2600" u="none" cap="none" strike="noStrike">
                <a:solidFill>
                  <a:srgbClr val="0000FF"/>
                </a:solidFill>
                <a:latin typeface="Poppins"/>
                <a:ea typeface="Poppins"/>
                <a:cs typeface="Poppins"/>
                <a:sym typeface="Poppins"/>
              </a:endParaRPr>
            </a:p>
          </p:txBody>
        </p:sp>
        <p:sp>
          <p:nvSpPr>
            <p:cNvPr id="588" name="Google Shape;588;p65"/>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
        <p:nvSpPr>
          <p:cNvPr id="589" name="Google Shape;589;p65"/>
          <p:cNvSpPr/>
          <p:nvPr/>
        </p:nvSpPr>
        <p:spPr>
          <a:xfrm>
            <a:off x="0" y="840300"/>
            <a:ext cx="5460600" cy="4303200"/>
          </a:xfrm>
          <a:prstGeom prst="rect">
            <a:avLst/>
          </a:prstGeom>
          <a:solidFill>
            <a:srgbClr val="ECF8FD">
              <a:alpha val="8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5"/>
          <p:cNvSpPr/>
          <p:nvPr/>
        </p:nvSpPr>
        <p:spPr>
          <a:xfrm>
            <a:off x="1703825" y="1746700"/>
            <a:ext cx="3693600" cy="1984500"/>
          </a:xfrm>
          <a:prstGeom prst="rect">
            <a:avLst/>
          </a:prstGeom>
          <a:solidFill>
            <a:srgbClr val="C7EAF9"/>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5"/>
          <p:cNvSpPr txBox="1"/>
          <p:nvPr/>
        </p:nvSpPr>
        <p:spPr>
          <a:xfrm>
            <a:off x="2050613" y="2598250"/>
            <a:ext cx="3000000" cy="8619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Be organised!</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Trello boards, Notion, Excel, </a:t>
            </a:r>
            <a:r>
              <a:rPr b="1" lang="en" sz="1100" u="sng">
                <a:solidFill>
                  <a:schemeClr val="hlink"/>
                </a:solidFill>
                <a:latin typeface="Poppins"/>
                <a:ea typeface="Poppins"/>
                <a:cs typeface="Poppins"/>
                <a:sym typeface="Poppins"/>
                <a:hlinkClick r:id="rId5"/>
              </a:rPr>
              <a:t>Huntr…</a:t>
            </a:r>
            <a:endParaRPr b="1" sz="1100">
              <a:solidFill>
                <a:schemeClr val="dk1"/>
              </a:solidFill>
              <a:latin typeface="Poppins"/>
              <a:ea typeface="Poppins"/>
              <a:cs typeface="Poppins"/>
              <a:sym typeface="Poppins"/>
            </a:endParaRPr>
          </a:p>
        </p:txBody>
      </p:sp>
      <p:sp>
        <p:nvSpPr>
          <p:cNvPr id="592" name="Google Shape;592;p65"/>
          <p:cNvSpPr txBox="1"/>
          <p:nvPr/>
        </p:nvSpPr>
        <p:spPr>
          <a:xfrm>
            <a:off x="2091513" y="20345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1"/>
                </a:solidFill>
                <a:latin typeface="Poppins SemiBold"/>
                <a:ea typeface="Poppins SemiBold"/>
                <a:cs typeface="Poppins SemiBold"/>
                <a:sym typeface="Poppins SemiBold"/>
              </a:rPr>
              <a:t>💻</a:t>
            </a:r>
            <a:r>
              <a:rPr lang="en" sz="1100">
                <a:solidFill>
                  <a:schemeClr val="dk1"/>
                </a:solidFill>
                <a:latin typeface="Poppins SemiBold"/>
                <a:ea typeface="Poppins SemiBold"/>
                <a:cs typeface="Poppins SemiBold"/>
                <a:sym typeface="Poppins SemiBold"/>
              </a:rPr>
              <a:t> Use Agile tools</a:t>
            </a:r>
            <a:endParaRPr sz="1200">
              <a:solidFill>
                <a:schemeClr val="dk1"/>
              </a:solidFill>
              <a:latin typeface="Poppins SemiBold"/>
              <a:ea typeface="Poppins SemiBold"/>
              <a:cs typeface="Poppins SemiBold"/>
              <a:sym typeface="Poppins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66"/>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598" name="Google Shape;598;p66"/>
          <p:cNvPicPr preferRelativeResize="0"/>
          <p:nvPr/>
        </p:nvPicPr>
        <p:blipFill>
          <a:blip r:embed="rId4">
            <a:alphaModFix/>
          </a:blip>
          <a:stretch>
            <a:fillRect/>
          </a:stretch>
        </p:blipFill>
        <p:spPr>
          <a:xfrm>
            <a:off x="819300" y="2400634"/>
            <a:ext cx="967000" cy="1041141"/>
          </a:xfrm>
          <a:prstGeom prst="rect">
            <a:avLst/>
          </a:prstGeom>
          <a:noFill/>
          <a:ln>
            <a:noFill/>
          </a:ln>
        </p:spPr>
      </p:pic>
      <p:sp>
        <p:nvSpPr>
          <p:cNvPr id="599" name="Google Shape;599;p66"/>
          <p:cNvSpPr txBox="1"/>
          <p:nvPr/>
        </p:nvSpPr>
        <p:spPr>
          <a:xfrm>
            <a:off x="357000" y="362575"/>
            <a:ext cx="41346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0212ED"/>
                </a:solidFill>
                <a:latin typeface="Poppins"/>
                <a:ea typeface="Poppins"/>
                <a:cs typeface="Poppins"/>
                <a:sym typeface="Poppins"/>
              </a:rPr>
              <a:t>Key actions</a:t>
            </a:r>
            <a:endParaRPr b="1" i="0" sz="2000" u="none" cap="none" strike="noStrike">
              <a:solidFill>
                <a:srgbClr val="0212ED"/>
              </a:solidFill>
              <a:latin typeface="Poppins"/>
              <a:ea typeface="Poppins"/>
              <a:cs typeface="Poppins"/>
              <a:sym typeface="Poppins"/>
            </a:endParaRPr>
          </a:p>
        </p:txBody>
      </p:sp>
      <p:cxnSp>
        <p:nvCxnSpPr>
          <p:cNvPr id="600" name="Google Shape;600;p66"/>
          <p:cNvCxnSpPr/>
          <p:nvPr/>
        </p:nvCxnSpPr>
        <p:spPr>
          <a:xfrm>
            <a:off x="2932100"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601" name="Google Shape;601;p66"/>
          <p:cNvCxnSpPr/>
          <p:nvPr/>
        </p:nvCxnSpPr>
        <p:spPr>
          <a:xfrm>
            <a:off x="6160825"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602" name="Google Shape;602;p66"/>
          <p:cNvCxnSpPr/>
          <p:nvPr/>
        </p:nvCxnSpPr>
        <p:spPr>
          <a:xfrm flipH="1" rot="10800000">
            <a:off x="1301010" y="1931427"/>
            <a:ext cx="3600" cy="462600"/>
          </a:xfrm>
          <a:prstGeom prst="straightConnector1">
            <a:avLst/>
          </a:prstGeom>
          <a:noFill/>
          <a:ln cap="flat" cmpd="sng" w="19050">
            <a:solidFill>
              <a:srgbClr val="0000FF"/>
            </a:solidFill>
            <a:prstDash val="solid"/>
            <a:round/>
            <a:headEnd len="sm" w="sm" type="none"/>
            <a:tailEnd len="med" w="med" type="oval"/>
          </a:ln>
        </p:spPr>
      </p:cxnSp>
      <p:grpSp>
        <p:nvGrpSpPr>
          <p:cNvPr id="603" name="Google Shape;603;p66"/>
          <p:cNvGrpSpPr/>
          <p:nvPr/>
        </p:nvGrpSpPr>
        <p:grpSpPr>
          <a:xfrm>
            <a:off x="938594" y="2603713"/>
            <a:ext cx="722210" cy="597170"/>
            <a:chOff x="1637338" y="2536733"/>
            <a:chExt cx="826800" cy="683652"/>
          </a:xfrm>
        </p:grpSpPr>
        <p:sp>
          <p:nvSpPr>
            <p:cNvPr id="604" name="Google Shape;604;p66"/>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01</a:t>
              </a:r>
              <a:endParaRPr b="1" i="0" sz="2600" u="none" cap="none" strike="noStrike">
                <a:solidFill>
                  <a:srgbClr val="0000FF"/>
                </a:solidFill>
                <a:latin typeface="Poppins"/>
                <a:ea typeface="Poppins"/>
                <a:cs typeface="Poppins"/>
                <a:sym typeface="Poppins"/>
              </a:endParaRPr>
            </a:p>
          </p:txBody>
        </p:sp>
        <p:sp>
          <p:nvSpPr>
            <p:cNvPr id="605" name="Google Shape;605;p66"/>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cxnSp>
        <p:nvCxnSpPr>
          <p:cNvPr id="606" name="Google Shape;606;p66"/>
          <p:cNvCxnSpPr/>
          <p:nvPr/>
        </p:nvCxnSpPr>
        <p:spPr>
          <a:xfrm flipH="1" rot="10800000">
            <a:off x="7687300" y="1931427"/>
            <a:ext cx="3600" cy="462600"/>
          </a:xfrm>
          <a:prstGeom prst="straightConnector1">
            <a:avLst/>
          </a:prstGeom>
          <a:noFill/>
          <a:ln cap="flat" cmpd="sng" w="19050">
            <a:solidFill>
              <a:srgbClr val="0000FF"/>
            </a:solidFill>
            <a:prstDash val="solid"/>
            <a:round/>
            <a:headEnd len="sm" w="sm" type="none"/>
            <a:tailEnd len="med" w="med" type="oval"/>
          </a:ln>
        </p:spPr>
      </p:cxnSp>
      <p:sp>
        <p:nvSpPr>
          <p:cNvPr id="607" name="Google Shape;607;p66"/>
          <p:cNvSpPr txBox="1"/>
          <p:nvPr/>
        </p:nvSpPr>
        <p:spPr>
          <a:xfrm>
            <a:off x="329600" y="1104063"/>
            <a:ext cx="1946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300">
                <a:solidFill>
                  <a:schemeClr val="dk1"/>
                </a:solidFill>
                <a:latin typeface="Poppins"/>
                <a:ea typeface="Poppins"/>
                <a:cs typeface="Poppins"/>
                <a:sym typeface="Poppins"/>
              </a:rPr>
              <a:t>DEFINE YOUR VISION</a:t>
            </a:r>
            <a:endParaRPr b="1" i="0" sz="1900" u="none" cap="none" strike="noStrike">
              <a:solidFill>
                <a:schemeClr val="accent4"/>
              </a:solidFill>
              <a:latin typeface="Poppins"/>
              <a:ea typeface="Poppins"/>
              <a:cs typeface="Poppins"/>
              <a:sym typeface="Poppins"/>
            </a:endParaRPr>
          </a:p>
        </p:txBody>
      </p:sp>
      <p:sp>
        <p:nvSpPr>
          <p:cNvPr id="608" name="Google Shape;608;p66"/>
          <p:cNvSpPr txBox="1"/>
          <p:nvPr/>
        </p:nvSpPr>
        <p:spPr>
          <a:xfrm>
            <a:off x="329600" y="1288550"/>
            <a:ext cx="1985400" cy="54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Long and mid-term goals</a:t>
            </a:r>
            <a:endParaRPr sz="800">
              <a:solidFill>
                <a:schemeClr val="dk1"/>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(SMART)</a:t>
            </a:r>
            <a:endParaRPr sz="800">
              <a:solidFill>
                <a:schemeClr val="dk1"/>
              </a:solidFill>
              <a:latin typeface="Poppins Light"/>
              <a:ea typeface="Poppins Light"/>
              <a:cs typeface="Poppins Light"/>
              <a:sym typeface="Poppins Light"/>
            </a:endParaRPr>
          </a:p>
        </p:txBody>
      </p:sp>
      <p:sp>
        <p:nvSpPr>
          <p:cNvPr id="609" name="Google Shape;609;p66"/>
          <p:cNvSpPr txBox="1"/>
          <p:nvPr/>
        </p:nvSpPr>
        <p:spPr>
          <a:xfrm>
            <a:off x="3777724" y="1104069"/>
            <a:ext cx="15039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OBSTACLES AND NEEDS</a:t>
            </a:r>
            <a:endParaRPr b="1" sz="1300">
              <a:solidFill>
                <a:schemeClr val="dk1"/>
              </a:solidFill>
              <a:latin typeface="Poppins"/>
              <a:ea typeface="Poppins"/>
              <a:cs typeface="Poppins"/>
              <a:sym typeface="Poppins"/>
            </a:endParaRPr>
          </a:p>
        </p:txBody>
      </p:sp>
      <p:sp>
        <p:nvSpPr>
          <p:cNvPr id="610" name="Google Shape;610;p66"/>
          <p:cNvSpPr txBox="1"/>
          <p:nvPr/>
        </p:nvSpPr>
        <p:spPr>
          <a:xfrm>
            <a:off x="3592238" y="1371640"/>
            <a:ext cx="1868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What would you do in case you find an obstacle?</a:t>
            </a:r>
            <a:endParaRPr sz="800">
              <a:solidFill>
                <a:schemeClr val="dk1"/>
              </a:solidFill>
              <a:latin typeface="Poppins"/>
              <a:ea typeface="Poppins"/>
              <a:cs typeface="Poppins"/>
              <a:sym typeface="Poppins"/>
            </a:endParaRPr>
          </a:p>
        </p:txBody>
      </p:sp>
      <p:sp>
        <p:nvSpPr>
          <p:cNvPr id="611" name="Google Shape;611;p66"/>
          <p:cNvSpPr txBox="1"/>
          <p:nvPr/>
        </p:nvSpPr>
        <p:spPr>
          <a:xfrm>
            <a:off x="6737908" y="1104069"/>
            <a:ext cx="18963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ITERATE</a:t>
            </a:r>
            <a:endParaRPr b="1" sz="1300">
              <a:solidFill>
                <a:schemeClr val="dk1"/>
              </a:solidFill>
              <a:latin typeface="Poppins"/>
              <a:ea typeface="Poppins"/>
              <a:cs typeface="Poppins"/>
              <a:sym typeface="Poppins"/>
            </a:endParaRPr>
          </a:p>
        </p:txBody>
      </p:sp>
      <p:sp>
        <p:nvSpPr>
          <p:cNvPr id="612" name="Google Shape;612;p66"/>
          <p:cNvSpPr txBox="1"/>
          <p:nvPr/>
        </p:nvSpPr>
        <p:spPr>
          <a:xfrm>
            <a:off x="6812458" y="1295438"/>
            <a:ext cx="17472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Keep what’s working, change what’s not.</a:t>
            </a:r>
            <a:endParaRPr sz="800">
              <a:solidFill>
                <a:schemeClr val="dk1"/>
              </a:solidFill>
              <a:latin typeface="Poppins"/>
              <a:ea typeface="Poppins"/>
              <a:cs typeface="Poppins"/>
              <a:sym typeface="Poppins"/>
            </a:endParaRPr>
          </a:p>
        </p:txBody>
      </p:sp>
      <p:sp>
        <p:nvSpPr>
          <p:cNvPr id="613" name="Google Shape;613;p66"/>
          <p:cNvSpPr txBox="1"/>
          <p:nvPr/>
        </p:nvSpPr>
        <p:spPr>
          <a:xfrm>
            <a:off x="2060670" y="4026581"/>
            <a:ext cx="17472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ACTION PLAN</a:t>
            </a:r>
            <a:endParaRPr b="1" sz="1300">
              <a:solidFill>
                <a:schemeClr val="dk1"/>
              </a:solidFill>
              <a:latin typeface="Poppins"/>
              <a:ea typeface="Poppins"/>
              <a:cs typeface="Poppins"/>
              <a:sym typeface="Poppins"/>
            </a:endParaRPr>
          </a:p>
        </p:txBody>
      </p:sp>
      <p:sp>
        <p:nvSpPr>
          <p:cNvPr id="614" name="Google Shape;614;p66"/>
          <p:cNvSpPr txBox="1"/>
          <p:nvPr/>
        </p:nvSpPr>
        <p:spPr>
          <a:xfrm>
            <a:off x="2060670" y="4220600"/>
            <a:ext cx="17472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Identify short term goals (weekly, bi-weekly, monthly).</a:t>
            </a:r>
            <a:endParaRPr sz="800">
              <a:solidFill>
                <a:schemeClr val="dk1"/>
              </a:solidFill>
              <a:latin typeface="Poppins"/>
              <a:ea typeface="Poppins"/>
              <a:cs typeface="Poppins"/>
              <a:sym typeface="Poppins"/>
            </a:endParaRPr>
          </a:p>
        </p:txBody>
      </p:sp>
      <p:sp>
        <p:nvSpPr>
          <p:cNvPr id="615" name="Google Shape;615;p66"/>
          <p:cNvSpPr txBox="1"/>
          <p:nvPr/>
        </p:nvSpPr>
        <p:spPr>
          <a:xfrm>
            <a:off x="5304175" y="4026575"/>
            <a:ext cx="17133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TRACK</a:t>
            </a:r>
            <a:endParaRPr b="1" sz="1300">
              <a:solidFill>
                <a:schemeClr val="dk1"/>
              </a:solidFill>
              <a:latin typeface="Poppins"/>
              <a:ea typeface="Poppins"/>
              <a:cs typeface="Poppins"/>
              <a:sym typeface="Poppins"/>
            </a:endParaRPr>
          </a:p>
        </p:txBody>
      </p:sp>
      <p:sp>
        <p:nvSpPr>
          <p:cNvPr id="616" name="Google Shape;616;p66"/>
          <p:cNvSpPr txBox="1"/>
          <p:nvPr/>
        </p:nvSpPr>
        <p:spPr>
          <a:xfrm>
            <a:off x="5243425" y="4207450"/>
            <a:ext cx="18348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Are you following the plan?</a:t>
            </a:r>
            <a:endParaRPr sz="800">
              <a:solidFill>
                <a:schemeClr val="dk1"/>
              </a:solidFill>
              <a:latin typeface="Poppins Light"/>
              <a:ea typeface="Poppins Light"/>
              <a:cs typeface="Poppins Light"/>
              <a:sym typeface="Poppins Light"/>
            </a:endParaRPr>
          </a:p>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Is it working?</a:t>
            </a:r>
            <a:endParaRPr sz="800">
              <a:solidFill>
                <a:schemeClr val="dk1"/>
              </a:solidFill>
              <a:latin typeface="Poppins Light"/>
              <a:ea typeface="Poppins Light"/>
              <a:cs typeface="Poppins Light"/>
              <a:sym typeface="Poppins Light"/>
            </a:endParaRPr>
          </a:p>
        </p:txBody>
      </p:sp>
      <p:cxnSp>
        <p:nvCxnSpPr>
          <p:cNvPr id="617" name="Google Shape;617;p66"/>
          <p:cNvCxnSpPr/>
          <p:nvPr/>
        </p:nvCxnSpPr>
        <p:spPr>
          <a:xfrm flipH="1" rot="10800000">
            <a:off x="4533160" y="1931427"/>
            <a:ext cx="3600" cy="462600"/>
          </a:xfrm>
          <a:prstGeom prst="straightConnector1">
            <a:avLst/>
          </a:prstGeom>
          <a:noFill/>
          <a:ln cap="flat" cmpd="sng" w="19050">
            <a:solidFill>
              <a:srgbClr val="0000FF"/>
            </a:solidFill>
            <a:prstDash val="solid"/>
            <a:round/>
            <a:headEnd len="sm" w="sm" type="none"/>
            <a:tailEnd len="med" w="med" type="oval"/>
          </a:ln>
        </p:spPr>
      </p:cxnSp>
      <p:pic>
        <p:nvPicPr>
          <p:cNvPr id="618" name="Google Shape;618;p66"/>
          <p:cNvPicPr preferRelativeResize="0"/>
          <p:nvPr/>
        </p:nvPicPr>
        <p:blipFill>
          <a:blip r:embed="rId4">
            <a:alphaModFix/>
          </a:blip>
          <a:stretch>
            <a:fillRect/>
          </a:stretch>
        </p:blipFill>
        <p:spPr>
          <a:xfrm>
            <a:off x="2448600" y="2400634"/>
            <a:ext cx="967000" cy="1041141"/>
          </a:xfrm>
          <a:prstGeom prst="rect">
            <a:avLst/>
          </a:prstGeom>
          <a:noFill/>
          <a:ln>
            <a:noFill/>
          </a:ln>
        </p:spPr>
      </p:pic>
      <p:grpSp>
        <p:nvGrpSpPr>
          <p:cNvPr id="619" name="Google Shape;619;p66"/>
          <p:cNvGrpSpPr/>
          <p:nvPr/>
        </p:nvGrpSpPr>
        <p:grpSpPr>
          <a:xfrm>
            <a:off x="2567894" y="2603713"/>
            <a:ext cx="722210" cy="597170"/>
            <a:chOff x="1637338" y="2536733"/>
            <a:chExt cx="826800" cy="683652"/>
          </a:xfrm>
        </p:grpSpPr>
        <p:sp>
          <p:nvSpPr>
            <p:cNvPr id="620" name="Google Shape;620;p66"/>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2</a:t>
              </a:r>
              <a:endParaRPr b="1" sz="2600">
                <a:solidFill>
                  <a:srgbClr val="0000FF"/>
                </a:solidFill>
                <a:latin typeface="Poppins"/>
                <a:ea typeface="Poppins"/>
                <a:cs typeface="Poppins"/>
                <a:sym typeface="Poppins"/>
              </a:endParaRPr>
            </a:p>
          </p:txBody>
        </p:sp>
        <p:sp>
          <p:nvSpPr>
            <p:cNvPr id="621" name="Google Shape;621;p66"/>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622" name="Google Shape;622;p66"/>
          <p:cNvPicPr preferRelativeResize="0"/>
          <p:nvPr/>
        </p:nvPicPr>
        <p:blipFill>
          <a:blip r:embed="rId4">
            <a:alphaModFix/>
          </a:blip>
          <a:stretch>
            <a:fillRect/>
          </a:stretch>
        </p:blipFill>
        <p:spPr>
          <a:xfrm>
            <a:off x="4042950" y="2400634"/>
            <a:ext cx="967000" cy="1041141"/>
          </a:xfrm>
          <a:prstGeom prst="rect">
            <a:avLst/>
          </a:prstGeom>
          <a:noFill/>
          <a:ln>
            <a:noFill/>
          </a:ln>
        </p:spPr>
      </p:pic>
      <p:grpSp>
        <p:nvGrpSpPr>
          <p:cNvPr id="623" name="Google Shape;623;p66"/>
          <p:cNvGrpSpPr/>
          <p:nvPr/>
        </p:nvGrpSpPr>
        <p:grpSpPr>
          <a:xfrm>
            <a:off x="4162244" y="2603713"/>
            <a:ext cx="722210" cy="597170"/>
            <a:chOff x="1637338" y="2536733"/>
            <a:chExt cx="826800" cy="683652"/>
          </a:xfrm>
        </p:grpSpPr>
        <p:sp>
          <p:nvSpPr>
            <p:cNvPr id="624" name="Google Shape;624;p66"/>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3</a:t>
              </a:r>
              <a:endParaRPr b="1" i="0" sz="2600" u="none" cap="none" strike="noStrike">
                <a:solidFill>
                  <a:srgbClr val="0000FF"/>
                </a:solidFill>
                <a:latin typeface="Poppins"/>
                <a:ea typeface="Poppins"/>
                <a:cs typeface="Poppins"/>
                <a:sym typeface="Poppins"/>
              </a:endParaRPr>
            </a:p>
          </p:txBody>
        </p:sp>
        <p:sp>
          <p:nvSpPr>
            <p:cNvPr id="625" name="Google Shape;625;p66"/>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626" name="Google Shape;626;p66"/>
          <p:cNvPicPr preferRelativeResize="0"/>
          <p:nvPr/>
        </p:nvPicPr>
        <p:blipFill>
          <a:blip r:embed="rId4">
            <a:alphaModFix/>
          </a:blip>
          <a:stretch>
            <a:fillRect/>
          </a:stretch>
        </p:blipFill>
        <p:spPr>
          <a:xfrm>
            <a:off x="5677325" y="2400634"/>
            <a:ext cx="967000" cy="1041141"/>
          </a:xfrm>
          <a:prstGeom prst="rect">
            <a:avLst/>
          </a:prstGeom>
          <a:noFill/>
          <a:ln>
            <a:noFill/>
          </a:ln>
        </p:spPr>
      </p:pic>
      <p:grpSp>
        <p:nvGrpSpPr>
          <p:cNvPr id="627" name="Google Shape;627;p66"/>
          <p:cNvGrpSpPr/>
          <p:nvPr/>
        </p:nvGrpSpPr>
        <p:grpSpPr>
          <a:xfrm>
            <a:off x="5796619" y="2603713"/>
            <a:ext cx="722210" cy="597170"/>
            <a:chOff x="1637338" y="2536733"/>
            <a:chExt cx="826800" cy="683652"/>
          </a:xfrm>
        </p:grpSpPr>
        <p:sp>
          <p:nvSpPr>
            <p:cNvPr id="628" name="Google Shape;628;p66"/>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4</a:t>
              </a:r>
              <a:endParaRPr b="1" i="0" sz="2600" u="none" cap="none" strike="noStrike">
                <a:solidFill>
                  <a:srgbClr val="0000FF"/>
                </a:solidFill>
                <a:latin typeface="Poppins"/>
                <a:ea typeface="Poppins"/>
                <a:cs typeface="Poppins"/>
                <a:sym typeface="Poppins"/>
              </a:endParaRPr>
            </a:p>
          </p:txBody>
        </p:sp>
        <p:sp>
          <p:nvSpPr>
            <p:cNvPr id="629" name="Google Shape;629;p66"/>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630" name="Google Shape;630;p66"/>
          <p:cNvPicPr preferRelativeResize="0"/>
          <p:nvPr/>
        </p:nvPicPr>
        <p:blipFill>
          <a:blip r:embed="rId4">
            <a:alphaModFix/>
          </a:blip>
          <a:stretch>
            <a:fillRect/>
          </a:stretch>
        </p:blipFill>
        <p:spPr>
          <a:xfrm>
            <a:off x="7213600" y="2400634"/>
            <a:ext cx="967000" cy="1041141"/>
          </a:xfrm>
          <a:prstGeom prst="rect">
            <a:avLst/>
          </a:prstGeom>
          <a:noFill/>
          <a:ln>
            <a:noFill/>
          </a:ln>
        </p:spPr>
      </p:pic>
      <p:grpSp>
        <p:nvGrpSpPr>
          <p:cNvPr id="631" name="Google Shape;631;p66"/>
          <p:cNvGrpSpPr/>
          <p:nvPr/>
        </p:nvGrpSpPr>
        <p:grpSpPr>
          <a:xfrm>
            <a:off x="7332894" y="2603713"/>
            <a:ext cx="722210" cy="597170"/>
            <a:chOff x="1637338" y="2536733"/>
            <a:chExt cx="826800" cy="683652"/>
          </a:xfrm>
        </p:grpSpPr>
        <p:sp>
          <p:nvSpPr>
            <p:cNvPr id="632" name="Google Shape;632;p66"/>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5</a:t>
              </a:r>
              <a:endParaRPr b="1" i="0" sz="2600" u="none" cap="none" strike="noStrike">
                <a:solidFill>
                  <a:srgbClr val="0000FF"/>
                </a:solidFill>
                <a:latin typeface="Poppins"/>
                <a:ea typeface="Poppins"/>
                <a:cs typeface="Poppins"/>
                <a:sym typeface="Poppins"/>
              </a:endParaRPr>
            </a:p>
          </p:txBody>
        </p:sp>
        <p:sp>
          <p:nvSpPr>
            <p:cNvPr id="633" name="Google Shape;633;p66"/>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67"/>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639" name="Google Shape;639;p67"/>
          <p:cNvPicPr preferRelativeResize="0"/>
          <p:nvPr/>
        </p:nvPicPr>
        <p:blipFill>
          <a:blip r:embed="rId4">
            <a:alphaModFix/>
          </a:blip>
          <a:stretch>
            <a:fillRect/>
          </a:stretch>
        </p:blipFill>
        <p:spPr>
          <a:xfrm>
            <a:off x="819300" y="2400634"/>
            <a:ext cx="967000" cy="1041141"/>
          </a:xfrm>
          <a:prstGeom prst="rect">
            <a:avLst/>
          </a:prstGeom>
          <a:noFill/>
          <a:ln>
            <a:noFill/>
          </a:ln>
        </p:spPr>
      </p:pic>
      <p:sp>
        <p:nvSpPr>
          <p:cNvPr id="640" name="Google Shape;640;p67"/>
          <p:cNvSpPr txBox="1"/>
          <p:nvPr/>
        </p:nvSpPr>
        <p:spPr>
          <a:xfrm>
            <a:off x="357000" y="362575"/>
            <a:ext cx="41346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0212ED"/>
                </a:solidFill>
                <a:latin typeface="Poppins"/>
                <a:ea typeface="Poppins"/>
                <a:cs typeface="Poppins"/>
                <a:sym typeface="Poppins"/>
              </a:rPr>
              <a:t>Key actions</a:t>
            </a:r>
            <a:endParaRPr b="1" i="0" sz="2000" u="none" cap="none" strike="noStrike">
              <a:solidFill>
                <a:srgbClr val="0212ED"/>
              </a:solidFill>
              <a:latin typeface="Poppins"/>
              <a:ea typeface="Poppins"/>
              <a:cs typeface="Poppins"/>
              <a:sym typeface="Poppins"/>
            </a:endParaRPr>
          </a:p>
        </p:txBody>
      </p:sp>
      <p:cxnSp>
        <p:nvCxnSpPr>
          <p:cNvPr id="641" name="Google Shape;641;p67"/>
          <p:cNvCxnSpPr/>
          <p:nvPr/>
        </p:nvCxnSpPr>
        <p:spPr>
          <a:xfrm>
            <a:off x="2932100"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642" name="Google Shape;642;p67"/>
          <p:cNvCxnSpPr/>
          <p:nvPr/>
        </p:nvCxnSpPr>
        <p:spPr>
          <a:xfrm>
            <a:off x="6160825"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643" name="Google Shape;643;p67"/>
          <p:cNvCxnSpPr/>
          <p:nvPr/>
        </p:nvCxnSpPr>
        <p:spPr>
          <a:xfrm flipH="1" rot="10800000">
            <a:off x="1301010" y="1931427"/>
            <a:ext cx="3600" cy="462600"/>
          </a:xfrm>
          <a:prstGeom prst="straightConnector1">
            <a:avLst/>
          </a:prstGeom>
          <a:noFill/>
          <a:ln cap="flat" cmpd="sng" w="19050">
            <a:solidFill>
              <a:srgbClr val="0000FF"/>
            </a:solidFill>
            <a:prstDash val="solid"/>
            <a:round/>
            <a:headEnd len="sm" w="sm" type="none"/>
            <a:tailEnd len="med" w="med" type="oval"/>
          </a:ln>
        </p:spPr>
      </p:cxnSp>
      <p:grpSp>
        <p:nvGrpSpPr>
          <p:cNvPr id="644" name="Google Shape;644;p67"/>
          <p:cNvGrpSpPr/>
          <p:nvPr/>
        </p:nvGrpSpPr>
        <p:grpSpPr>
          <a:xfrm>
            <a:off x="938594" y="2603713"/>
            <a:ext cx="722210" cy="597170"/>
            <a:chOff x="1637338" y="2536733"/>
            <a:chExt cx="826800" cy="683652"/>
          </a:xfrm>
        </p:grpSpPr>
        <p:sp>
          <p:nvSpPr>
            <p:cNvPr id="645" name="Google Shape;645;p67"/>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01</a:t>
              </a:r>
              <a:endParaRPr b="1" i="0" sz="2600" u="none" cap="none" strike="noStrike">
                <a:solidFill>
                  <a:srgbClr val="0000FF"/>
                </a:solidFill>
                <a:latin typeface="Poppins"/>
                <a:ea typeface="Poppins"/>
                <a:cs typeface="Poppins"/>
                <a:sym typeface="Poppins"/>
              </a:endParaRPr>
            </a:p>
          </p:txBody>
        </p:sp>
        <p:sp>
          <p:nvSpPr>
            <p:cNvPr id="646" name="Google Shape;646;p67"/>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cxnSp>
        <p:nvCxnSpPr>
          <p:cNvPr id="647" name="Google Shape;647;p67"/>
          <p:cNvCxnSpPr/>
          <p:nvPr/>
        </p:nvCxnSpPr>
        <p:spPr>
          <a:xfrm flipH="1" rot="10800000">
            <a:off x="7687300" y="1931427"/>
            <a:ext cx="3600" cy="462600"/>
          </a:xfrm>
          <a:prstGeom prst="straightConnector1">
            <a:avLst/>
          </a:prstGeom>
          <a:noFill/>
          <a:ln cap="flat" cmpd="sng" w="19050">
            <a:solidFill>
              <a:srgbClr val="0000FF"/>
            </a:solidFill>
            <a:prstDash val="solid"/>
            <a:round/>
            <a:headEnd len="sm" w="sm" type="none"/>
            <a:tailEnd len="med" w="med" type="oval"/>
          </a:ln>
        </p:spPr>
      </p:cxnSp>
      <p:sp>
        <p:nvSpPr>
          <p:cNvPr id="648" name="Google Shape;648;p67"/>
          <p:cNvSpPr txBox="1"/>
          <p:nvPr/>
        </p:nvSpPr>
        <p:spPr>
          <a:xfrm>
            <a:off x="329600" y="1104063"/>
            <a:ext cx="1946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300">
                <a:solidFill>
                  <a:schemeClr val="dk1"/>
                </a:solidFill>
                <a:latin typeface="Poppins"/>
                <a:ea typeface="Poppins"/>
                <a:cs typeface="Poppins"/>
                <a:sym typeface="Poppins"/>
              </a:rPr>
              <a:t>DEFINE YOUR VISION</a:t>
            </a:r>
            <a:endParaRPr b="1" i="0" sz="1900" u="none" cap="none" strike="noStrike">
              <a:solidFill>
                <a:schemeClr val="accent4"/>
              </a:solidFill>
              <a:latin typeface="Poppins"/>
              <a:ea typeface="Poppins"/>
              <a:cs typeface="Poppins"/>
              <a:sym typeface="Poppins"/>
            </a:endParaRPr>
          </a:p>
        </p:txBody>
      </p:sp>
      <p:sp>
        <p:nvSpPr>
          <p:cNvPr id="649" name="Google Shape;649;p67"/>
          <p:cNvSpPr txBox="1"/>
          <p:nvPr/>
        </p:nvSpPr>
        <p:spPr>
          <a:xfrm>
            <a:off x="329600" y="1288550"/>
            <a:ext cx="1985400" cy="54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Long and mid-term goals</a:t>
            </a:r>
            <a:endParaRPr sz="800">
              <a:solidFill>
                <a:schemeClr val="dk1"/>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(SMART)</a:t>
            </a:r>
            <a:endParaRPr sz="800">
              <a:solidFill>
                <a:schemeClr val="dk1"/>
              </a:solidFill>
              <a:latin typeface="Poppins Light"/>
              <a:ea typeface="Poppins Light"/>
              <a:cs typeface="Poppins Light"/>
              <a:sym typeface="Poppins Light"/>
            </a:endParaRPr>
          </a:p>
        </p:txBody>
      </p:sp>
      <p:sp>
        <p:nvSpPr>
          <p:cNvPr id="650" name="Google Shape;650;p67"/>
          <p:cNvSpPr txBox="1"/>
          <p:nvPr/>
        </p:nvSpPr>
        <p:spPr>
          <a:xfrm>
            <a:off x="3777724" y="1104069"/>
            <a:ext cx="15039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OBSTACLES AND NEEDS</a:t>
            </a:r>
            <a:endParaRPr b="1" sz="1300">
              <a:solidFill>
                <a:schemeClr val="dk1"/>
              </a:solidFill>
              <a:latin typeface="Poppins"/>
              <a:ea typeface="Poppins"/>
              <a:cs typeface="Poppins"/>
              <a:sym typeface="Poppins"/>
            </a:endParaRPr>
          </a:p>
        </p:txBody>
      </p:sp>
      <p:sp>
        <p:nvSpPr>
          <p:cNvPr id="651" name="Google Shape;651;p67"/>
          <p:cNvSpPr txBox="1"/>
          <p:nvPr/>
        </p:nvSpPr>
        <p:spPr>
          <a:xfrm>
            <a:off x="3592238" y="1371640"/>
            <a:ext cx="1868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What would you do in case you find an obstacle?</a:t>
            </a:r>
            <a:endParaRPr sz="800">
              <a:solidFill>
                <a:schemeClr val="dk1"/>
              </a:solidFill>
              <a:latin typeface="Poppins"/>
              <a:ea typeface="Poppins"/>
              <a:cs typeface="Poppins"/>
              <a:sym typeface="Poppins"/>
            </a:endParaRPr>
          </a:p>
        </p:txBody>
      </p:sp>
      <p:sp>
        <p:nvSpPr>
          <p:cNvPr id="652" name="Google Shape;652;p67"/>
          <p:cNvSpPr txBox="1"/>
          <p:nvPr/>
        </p:nvSpPr>
        <p:spPr>
          <a:xfrm>
            <a:off x="6737908" y="1104069"/>
            <a:ext cx="18963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ITERATE</a:t>
            </a:r>
            <a:endParaRPr b="1" sz="1300">
              <a:solidFill>
                <a:schemeClr val="dk1"/>
              </a:solidFill>
              <a:latin typeface="Poppins"/>
              <a:ea typeface="Poppins"/>
              <a:cs typeface="Poppins"/>
              <a:sym typeface="Poppins"/>
            </a:endParaRPr>
          </a:p>
        </p:txBody>
      </p:sp>
      <p:sp>
        <p:nvSpPr>
          <p:cNvPr id="653" name="Google Shape;653;p67"/>
          <p:cNvSpPr txBox="1"/>
          <p:nvPr/>
        </p:nvSpPr>
        <p:spPr>
          <a:xfrm>
            <a:off x="6812458" y="1295438"/>
            <a:ext cx="17472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Keep what’s working, change what’s not.</a:t>
            </a:r>
            <a:endParaRPr sz="800">
              <a:solidFill>
                <a:schemeClr val="dk1"/>
              </a:solidFill>
              <a:latin typeface="Poppins"/>
              <a:ea typeface="Poppins"/>
              <a:cs typeface="Poppins"/>
              <a:sym typeface="Poppins"/>
            </a:endParaRPr>
          </a:p>
        </p:txBody>
      </p:sp>
      <p:sp>
        <p:nvSpPr>
          <p:cNvPr id="654" name="Google Shape;654;p67"/>
          <p:cNvSpPr txBox="1"/>
          <p:nvPr/>
        </p:nvSpPr>
        <p:spPr>
          <a:xfrm>
            <a:off x="2060670" y="4026581"/>
            <a:ext cx="17472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ACTION PLAN</a:t>
            </a:r>
            <a:endParaRPr b="1" sz="1300">
              <a:solidFill>
                <a:schemeClr val="dk1"/>
              </a:solidFill>
              <a:latin typeface="Poppins"/>
              <a:ea typeface="Poppins"/>
              <a:cs typeface="Poppins"/>
              <a:sym typeface="Poppins"/>
            </a:endParaRPr>
          </a:p>
        </p:txBody>
      </p:sp>
      <p:sp>
        <p:nvSpPr>
          <p:cNvPr id="655" name="Google Shape;655;p67"/>
          <p:cNvSpPr txBox="1"/>
          <p:nvPr/>
        </p:nvSpPr>
        <p:spPr>
          <a:xfrm>
            <a:off x="2060670" y="4220600"/>
            <a:ext cx="17472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Identify short term goals (weekly, bi-weekly, monthly).</a:t>
            </a:r>
            <a:endParaRPr sz="800">
              <a:solidFill>
                <a:schemeClr val="dk1"/>
              </a:solidFill>
              <a:latin typeface="Poppins"/>
              <a:ea typeface="Poppins"/>
              <a:cs typeface="Poppins"/>
              <a:sym typeface="Poppins"/>
            </a:endParaRPr>
          </a:p>
        </p:txBody>
      </p:sp>
      <p:sp>
        <p:nvSpPr>
          <p:cNvPr id="656" name="Google Shape;656;p67"/>
          <p:cNvSpPr txBox="1"/>
          <p:nvPr/>
        </p:nvSpPr>
        <p:spPr>
          <a:xfrm>
            <a:off x="5304175" y="4026575"/>
            <a:ext cx="17133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TRACK</a:t>
            </a:r>
            <a:endParaRPr b="1" sz="1300">
              <a:solidFill>
                <a:schemeClr val="dk1"/>
              </a:solidFill>
              <a:latin typeface="Poppins"/>
              <a:ea typeface="Poppins"/>
              <a:cs typeface="Poppins"/>
              <a:sym typeface="Poppins"/>
            </a:endParaRPr>
          </a:p>
        </p:txBody>
      </p:sp>
      <p:sp>
        <p:nvSpPr>
          <p:cNvPr id="657" name="Google Shape;657;p67"/>
          <p:cNvSpPr txBox="1"/>
          <p:nvPr/>
        </p:nvSpPr>
        <p:spPr>
          <a:xfrm>
            <a:off x="5243425" y="4207450"/>
            <a:ext cx="18348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Are you following the plan?</a:t>
            </a:r>
            <a:endParaRPr sz="800">
              <a:solidFill>
                <a:schemeClr val="dk1"/>
              </a:solidFill>
              <a:latin typeface="Poppins Light"/>
              <a:ea typeface="Poppins Light"/>
              <a:cs typeface="Poppins Light"/>
              <a:sym typeface="Poppins Light"/>
            </a:endParaRPr>
          </a:p>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Is it working?</a:t>
            </a:r>
            <a:endParaRPr sz="800">
              <a:solidFill>
                <a:schemeClr val="dk1"/>
              </a:solidFill>
              <a:latin typeface="Poppins Light"/>
              <a:ea typeface="Poppins Light"/>
              <a:cs typeface="Poppins Light"/>
              <a:sym typeface="Poppins Light"/>
            </a:endParaRPr>
          </a:p>
        </p:txBody>
      </p:sp>
      <p:cxnSp>
        <p:nvCxnSpPr>
          <p:cNvPr id="658" name="Google Shape;658;p67"/>
          <p:cNvCxnSpPr/>
          <p:nvPr/>
        </p:nvCxnSpPr>
        <p:spPr>
          <a:xfrm flipH="1" rot="10800000">
            <a:off x="4533160" y="1931427"/>
            <a:ext cx="3600" cy="462600"/>
          </a:xfrm>
          <a:prstGeom prst="straightConnector1">
            <a:avLst/>
          </a:prstGeom>
          <a:noFill/>
          <a:ln cap="flat" cmpd="sng" w="19050">
            <a:solidFill>
              <a:srgbClr val="0000FF"/>
            </a:solidFill>
            <a:prstDash val="solid"/>
            <a:round/>
            <a:headEnd len="sm" w="sm" type="none"/>
            <a:tailEnd len="med" w="med" type="oval"/>
          </a:ln>
        </p:spPr>
      </p:cxnSp>
      <p:pic>
        <p:nvPicPr>
          <p:cNvPr id="659" name="Google Shape;659;p67"/>
          <p:cNvPicPr preferRelativeResize="0"/>
          <p:nvPr/>
        </p:nvPicPr>
        <p:blipFill>
          <a:blip r:embed="rId4">
            <a:alphaModFix/>
          </a:blip>
          <a:stretch>
            <a:fillRect/>
          </a:stretch>
        </p:blipFill>
        <p:spPr>
          <a:xfrm>
            <a:off x="2448600" y="2400634"/>
            <a:ext cx="967000" cy="1041141"/>
          </a:xfrm>
          <a:prstGeom prst="rect">
            <a:avLst/>
          </a:prstGeom>
          <a:noFill/>
          <a:ln>
            <a:noFill/>
          </a:ln>
        </p:spPr>
      </p:pic>
      <p:grpSp>
        <p:nvGrpSpPr>
          <p:cNvPr id="660" name="Google Shape;660;p67"/>
          <p:cNvGrpSpPr/>
          <p:nvPr/>
        </p:nvGrpSpPr>
        <p:grpSpPr>
          <a:xfrm>
            <a:off x="2567894" y="2603713"/>
            <a:ext cx="722210" cy="597170"/>
            <a:chOff x="1637338" y="2536733"/>
            <a:chExt cx="826800" cy="683652"/>
          </a:xfrm>
        </p:grpSpPr>
        <p:sp>
          <p:nvSpPr>
            <p:cNvPr id="661" name="Google Shape;661;p67"/>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2</a:t>
              </a:r>
              <a:endParaRPr b="1" sz="2600">
                <a:solidFill>
                  <a:srgbClr val="0000FF"/>
                </a:solidFill>
                <a:latin typeface="Poppins"/>
                <a:ea typeface="Poppins"/>
                <a:cs typeface="Poppins"/>
                <a:sym typeface="Poppins"/>
              </a:endParaRPr>
            </a:p>
          </p:txBody>
        </p:sp>
        <p:sp>
          <p:nvSpPr>
            <p:cNvPr id="662" name="Google Shape;662;p67"/>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663" name="Google Shape;663;p67"/>
          <p:cNvPicPr preferRelativeResize="0"/>
          <p:nvPr/>
        </p:nvPicPr>
        <p:blipFill>
          <a:blip r:embed="rId4">
            <a:alphaModFix/>
          </a:blip>
          <a:stretch>
            <a:fillRect/>
          </a:stretch>
        </p:blipFill>
        <p:spPr>
          <a:xfrm>
            <a:off x="4042950" y="2400634"/>
            <a:ext cx="967000" cy="1041141"/>
          </a:xfrm>
          <a:prstGeom prst="rect">
            <a:avLst/>
          </a:prstGeom>
          <a:noFill/>
          <a:ln>
            <a:noFill/>
          </a:ln>
        </p:spPr>
      </p:pic>
      <p:grpSp>
        <p:nvGrpSpPr>
          <p:cNvPr id="664" name="Google Shape;664;p67"/>
          <p:cNvGrpSpPr/>
          <p:nvPr/>
        </p:nvGrpSpPr>
        <p:grpSpPr>
          <a:xfrm>
            <a:off x="4162244" y="2603713"/>
            <a:ext cx="722210" cy="597170"/>
            <a:chOff x="1637338" y="2536733"/>
            <a:chExt cx="826800" cy="683652"/>
          </a:xfrm>
        </p:grpSpPr>
        <p:sp>
          <p:nvSpPr>
            <p:cNvPr id="665" name="Google Shape;665;p67"/>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3</a:t>
              </a:r>
              <a:endParaRPr b="1" i="0" sz="2600" u="none" cap="none" strike="noStrike">
                <a:solidFill>
                  <a:srgbClr val="0000FF"/>
                </a:solidFill>
                <a:latin typeface="Poppins"/>
                <a:ea typeface="Poppins"/>
                <a:cs typeface="Poppins"/>
                <a:sym typeface="Poppins"/>
              </a:endParaRPr>
            </a:p>
          </p:txBody>
        </p:sp>
        <p:sp>
          <p:nvSpPr>
            <p:cNvPr id="666" name="Google Shape;666;p67"/>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667" name="Google Shape;667;p67"/>
          <p:cNvPicPr preferRelativeResize="0"/>
          <p:nvPr/>
        </p:nvPicPr>
        <p:blipFill>
          <a:blip r:embed="rId4">
            <a:alphaModFix/>
          </a:blip>
          <a:stretch>
            <a:fillRect/>
          </a:stretch>
        </p:blipFill>
        <p:spPr>
          <a:xfrm>
            <a:off x="5677325" y="2400634"/>
            <a:ext cx="967000" cy="1041141"/>
          </a:xfrm>
          <a:prstGeom prst="rect">
            <a:avLst/>
          </a:prstGeom>
          <a:noFill/>
          <a:ln>
            <a:noFill/>
          </a:ln>
        </p:spPr>
      </p:pic>
      <p:grpSp>
        <p:nvGrpSpPr>
          <p:cNvPr id="668" name="Google Shape;668;p67"/>
          <p:cNvGrpSpPr/>
          <p:nvPr/>
        </p:nvGrpSpPr>
        <p:grpSpPr>
          <a:xfrm>
            <a:off x="5796619" y="2603713"/>
            <a:ext cx="722210" cy="597170"/>
            <a:chOff x="1637338" y="2536733"/>
            <a:chExt cx="826800" cy="683652"/>
          </a:xfrm>
        </p:grpSpPr>
        <p:sp>
          <p:nvSpPr>
            <p:cNvPr id="669" name="Google Shape;669;p67"/>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4</a:t>
              </a:r>
              <a:endParaRPr b="1" i="0" sz="2600" u="none" cap="none" strike="noStrike">
                <a:solidFill>
                  <a:srgbClr val="0000FF"/>
                </a:solidFill>
                <a:latin typeface="Poppins"/>
                <a:ea typeface="Poppins"/>
                <a:cs typeface="Poppins"/>
                <a:sym typeface="Poppins"/>
              </a:endParaRPr>
            </a:p>
          </p:txBody>
        </p:sp>
        <p:sp>
          <p:nvSpPr>
            <p:cNvPr id="670" name="Google Shape;670;p67"/>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671" name="Google Shape;671;p67"/>
          <p:cNvPicPr preferRelativeResize="0"/>
          <p:nvPr/>
        </p:nvPicPr>
        <p:blipFill>
          <a:blip r:embed="rId4">
            <a:alphaModFix/>
          </a:blip>
          <a:stretch>
            <a:fillRect/>
          </a:stretch>
        </p:blipFill>
        <p:spPr>
          <a:xfrm>
            <a:off x="7213600" y="2400634"/>
            <a:ext cx="967000" cy="1041141"/>
          </a:xfrm>
          <a:prstGeom prst="rect">
            <a:avLst/>
          </a:prstGeom>
          <a:noFill/>
          <a:ln>
            <a:noFill/>
          </a:ln>
        </p:spPr>
      </p:pic>
      <p:grpSp>
        <p:nvGrpSpPr>
          <p:cNvPr id="672" name="Google Shape;672;p67"/>
          <p:cNvGrpSpPr/>
          <p:nvPr/>
        </p:nvGrpSpPr>
        <p:grpSpPr>
          <a:xfrm>
            <a:off x="7332894" y="2603713"/>
            <a:ext cx="722210" cy="597170"/>
            <a:chOff x="1637338" y="2536733"/>
            <a:chExt cx="826800" cy="683652"/>
          </a:xfrm>
        </p:grpSpPr>
        <p:sp>
          <p:nvSpPr>
            <p:cNvPr id="673" name="Google Shape;673;p67"/>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5</a:t>
              </a:r>
              <a:endParaRPr b="1" i="0" sz="2600" u="none" cap="none" strike="noStrike">
                <a:solidFill>
                  <a:srgbClr val="0000FF"/>
                </a:solidFill>
                <a:latin typeface="Poppins"/>
                <a:ea typeface="Poppins"/>
                <a:cs typeface="Poppins"/>
                <a:sym typeface="Poppins"/>
              </a:endParaRPr>
            </a:p>
          </p:txBody>
        </p:sp>
        <p:sp>
          <p:nvSpPr>
            <p:cNvPr id="674" name="Google Shape;674;p67"/>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
        <p:nvSpPr>
          <p:cNvPr id="675" name="Google Shape;675;p67"/>
          <p:cNvSpPr/>
          <p:nvPr/>
        </p:nvSpPr>
        <p:spPr>
          <a:xfrm>
            <a:off x="0" y="840300"/>
            <a:ext cx="5460600" cy="4303200"/>
          </a:xfrm>
          <a:prstGeom prst="rect">
            <a:avLst/>
          </a:prstGeom>
          <a:solidFill>
            <a:srgbClr val="ECF8FD">
              <a:alpha val="800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7"/>
          <p:cNvSpPr/>
          <p:nvPr/>
        </p:nvSpPr>
        <p:spPr>
          <a:xfrm>
            <a:off x="1593663" y="1822900"/>
            <a:ext cx="3693600" cy="2158800"/>
          </a:xfrm>
          <a:prstGeom prst="rect">
            <a:avLst/>
          </a:prstGeom>
          <a:solidFill>
            <a:srgbClr val="C7EAF9"/>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7"/>
          <p:cNvSpPr txBox="1"/>
          <p:nvPr/>
        </p:nvSpPr>
        <p:spPr>
          <a:xfrm>
            <a:off x="1899563" y="2844450"/>
            <a:ext cx="3000000" cy="8619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Are you achieving your goals?</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What’s working? What’s not? What new things will you do next?</a:t>
            </a:r>
            <a:endParaRPr sz="1100">
              <a:solidFill>
                <a:schemeClr val="dk1"/>
              </a:solidFill>
              <a:latin typeface="Poppins"/>
              <a:ea typeface="Poppins"/>
              <a:cs typeface="Poppins"/>
              <a:sym typeface="Poppins"/>
            </a:endParaRPr>
          </a:p>
        </p:txBody>
      </p:sp>
      <p:sp>
        <p:nvSpPr>
          <p:cNvPr id="678" name="Google Shape;678;p67"/>
          <p:cNvSpPr txBox="1"/>
          <p:nvPr/>
        </p:nvSpPr>
        <p:spPr>
          <a:xfrm>
            <a:off x="1940463" y="22807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1"/>
                </a:solidFill>
                <a:latin typeface="Poppins SemiBold"/>
                <a:ea typeface="Poppins SemiBold"/>
                <a:cs typeface="Poppins SemiBold"/>
                <a:sym typeface="Poppins SemiBold"/>
              </a:rPr>
              <a:t>📊 </a:t>
            </a:r>
            <a:r>
              <a:rPr lang="en" sz="1100">
                <a:solidFill>
                  <a:schemeClr val="dk1"/>
                </a:solidFill>
                <a:latin typeface="Poppins SemiBold"/>
                <a:ea typeface="Poppins SemiBold"/>
                <a:cs typeface="Poppins SemiBold"/>
                <a:sym typeface="Poppins SemiBold"/>
              </a:rPr>
              <a:t>Track your evolution</a:t>
            </a:r>
            <a:endParaRPr sz="1200">
              <a:solidFill>
                <a:schemeClr val="dk1"/>
              </a:solidFill>
              <a:latin typeface="Poppins SemiBold"/>
              <a:ea typeface="Poppins SemiBold"/>
              <a:cs typeface="Poppins SemiBold"/>
              <a:sym typeface="Poppins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68"/>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684" name="Google Shape;684;p68"/>
          <p:cNvPicPr preferRelativeResize="0"/>
          <p:nvPr/>
        </p:nvPicPr>
        <p:blipFill>
          <a:blip r:embed="rId4">
            <a:alphaModFix/>
          </a:blip>
          <a:stretch>
            <a:fillRect/>
          </a:stretch>
        </p:blipFill>
        <p:spPr>
          <a:xfrm>
            <a:off x="819300" y="2400634"/>
            <a:ext cx="967000" cy="1041141"/>
          </a:xfrm>
          <a:prstGeom prst="rect">
            <a:avLst/>
          </a:prstGeom>
          <a:noFill/>
          <a:ln>
            <a:noFill/>
          </a:ln>
        </p:spPr>
      </p:pic>
      <p:sp>
        <p:nvSpPr>
          <p:cNvPr id="685" name="Google Shape;685;p68"/>
          <p:cNvSpPr txBox="1"/>
          <p:nvPr/>
        </p:nvSpPr>
        <p:spPr>
          <a:xfrm>
            <a:off x="357000" y="362575"/>
            <a:ext cx="41346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0212ED"/>
                </a:solidFill>
                <a:latin typeface="Poppins"/>
                <a:ea typeface="Poppins"/>
                <a:cs typeface="Poppins"/>
                <a:sym typeface="Poppins"/>
              </a:rPr>
              <a:t>Key actions</a:t>
            </a:r>
            <a:endParaRPr b="1" i="0" sz="2000" u="none" cap="none" strike="noStrike">
              <a:solidFill>
                <a:srgbClr val="0212ED"/>
              </a:solidFill>
              <a:latin typeface="Poppins"/>
              <a:ea typeface="Poppins"/>
              <a:cs typeface="Poppins"/>
              <a:sym typeface="Poppins"/>
            </a:endParaRPr>
          </a:p>
        </p:txBody>
      </p:sp>
      <p:cxnSp>
        <p:nvCxnSpPr>
          <p:cNvPr id="686" name="Google Shape;686;p68"/>
          <p:cNvCxnSpPr/>
          <p:nvPr/>
        </p:nvCxnSpPr>
        <p:spPr>
          <a:xfrm>
            <a:off x="2932100"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687" name="Google Shape;687;p68"/>
          <p:cNvCxnSpPr/>
          <p:nvPr/>
        </p:nvCxnSpPr>
        <p:spPr>
          <a:xfrm>
            <a:off x="6160825" y="3410564"/>
            <a:ext cx="0" cy="462600"/>
          </a:xfrm>
          <a:prstGeom prst="straightConnector1">
            <a:avLst/>
          </a:prstGeom>
          <a:noFill/>
          <a:ln cap="flat" cmpd="sng" w="19050">
            <a:solidFill>
              <a:srgbClr val="0000FF"/>
            </a:solidFill>
            <a:prstDash val="solid"/>
            <a:round/>
            <a:headEnd len="sm" w="sm" type="none"/>
            <a:tailEnd len="med" w="med" type="oval"/>
          </a:ln>
        </p:spPr>
      </p:cxnSp>
      <p:cxnSp>
        <p:nvCxnSpPr>
          <p:cNvPr id="688" name="Google Shape;688;p68"/>
          <p:cNvCxnSpPr>
            <a:stCxn id="684" idx="3"/>
            <a:endCxn id="689" idx="1"/>
          </p:cNvCxnSpPr>
          <p:nvPr/>
        </p:nvCxnSpPr>
        <p:spPr>
          <a:xfrm flipH="1" rot="10800000">
            <a:off x="1786300" y="2883405"/>
            <a:ext cx="5427300" cy="37800"/>
          </a:xfrm>
          <a:prstGeom prst="straightConnector1">
            <a:avLst/>
          </a:prstGeom>
          <a:noFill/>
          <a:ln cap="flat" cmpd="sng" w="19050">
            <a:solidFill>
              <a:srgbClr val="0000FF"/>
            </a:solidFill>
            <a:prstDash val="solid"/>
            <a:round/>
            <a:headEnd len="med" w="med" type="none"/>
            <a:tailEnd len="med" w="med" type="none"/>
          </a:ln>
        </p:spPr>
      </p:cxnSp>
      <p:cxnSp>
        <p:nvCxnSpPr>
          <p:cNvPr id="690" name="Google Shape;690;p68"/>
          <p:cNvCxnSpPr/>
          <p:nvPr/>
        </p:nvCxnSpPr>
        <p:spPr>
          <a:xfrm flipH="1" rot="10800000">
            <a:off x="1301010" y="1931427"/>
            <a:ext cx="3600" cy="462600"/>
          </a:xfrm>
          <a:prstGeom prst="straightConnector1">
            <a:avLst/>
          </a:prstGeom>
          <a:noFill/>
          <a:ln cap="flat" cmpd="sng" w="19050">
            <a:solidFill>
              <a:srgbClr val="0000FF"/>
            </a:solidFill>
            <a:prstDash val="solid"/>
            <a:round/>
            <a:headEnd len="sm" w="sm" type="none"/>
            <a:tailEnd len="med" w="med" type="oval"/>
          </a:ln>
        </p:spPr>
      </p:cxnSp>
      <p:grpSp>
        <p:nvGrpSpPr>
          <p:cNvPr id="691" name="Google Shape;691;p68"/>
          <p:cNvGrpSpPr/>
          <p:nvPr/>
        </p:nvGrpSpPr>
        <p:grpSpPr>
          <a:xfrm>
            <a:off x="938594" y="2603713"/>
            <a:ext cx="722210" cy="597170"/>
            <a:chOff x="1637338" y="2536733"/>
            <a:chExt cx="826800" cy="683652"/>
          </a:xfrm>
        </p:grpSpPr>
        <p:sp>
          <p:nvSpPr>
            <p:cNvPr id="692" name="Google Shape;692;p68"/>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01</a:t>
              </a:r>
              <a:endParaRPr b="1" i="0" sz="2600" u="none" cap="none" strike="noStrike">
                <a:solidFill>
                  <a:srgbClr val="0000FF"/>
                </a:solidFill>
                <a:latin typeface="Poppins"/>
                <a:ea typeface="Poppins"/>
                <a:cs typeface="Poppins"/>
                <a:sym typeface="Poppins"/>
              </a:endParaRPr>
            </a:p>
          </p:txBody>
        </p:sp>
        <p:sp>
          <p:nvSpPr>
            <p:cNvPr id="693" name="Google Shape;693;p68"/>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cxnSp>
        <p:nvCxnSpPr>
          <p:cNvPr id="694" name="Google Shape;694;p68"/>
          <p:cNvCxnSpPr/>
          <p:nvPr/>
        </p:nvCxnSpPr>
        <p:spPr>
          <a:xfrm flipH="1" rot="10800000">
            <a:off x="7687300" y="1931427"/>
            <a:ext cx="3600" cy="462600"/>
          </a:xfrm>
          <a:prstGeom prst="straightConnector1">
            <a:avLst/>
          </a:prstGeom>
          <a:noFill/>
          <a:ln cap="flat" cmpd="sng" w="19050">
            <a:solidFill>
              <a:srgbClr val="0000FF"/>
            </a:solidFill>
            <a:prstDash val="solid"/>
            <a:round/>
            <a:headEnd len="sm" w="sm" type="none"/>
            <a:tailEnd len="med" w="med" type="oval"/>
          </a:ln>
        </p:spPr>
      </p:cxnSp>
      <p:sp>
        <p:nvSpPr>
          <p:cNvPr id="695" name="Google Shape;695;p68"/>
          <p:cNvSpPr txBox="1"/>
          <p:nvPr/>
        </p:nvSpPr>
        <p:spPr>
          <a:xfrm>
            <a:off x="329600" y="1104063"/>
            <a:ext cx="1946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300">
                <a:solidFill>
                  <a:schemeClr val="dk1"/>
                </a:solidFill>
                <a:latin typeface="Poppins"/>
                <a:ea typeface="Poppins"/>
                <a:cs typeface="Poppins"/>
                <a:sym typeface="Poppins"/>
              </a:rPr>
              <a:t>DEFINE YOUR VISION</a:t>
            </a:r>
            <a:endParaRPr b="1" i="0" sz="1900" u="none" cap="none" strike="noStrike">
              <a:solidFill>
                <a:schemeClr val="accent4"/>
              </a:solidFill>
              <a:latin typeface="Poppins"/>
              <a:ea typeface="Poppins"/>
              <a:cs typeface="Poppins"/>
              <a:sym typeface="Poppins"/>
            </a:endParaRPr>
          </a:p>
        </p:txBody>
      </p:sp>
      <p:sp>
        <p:nvSpPr>
          <p:cNvPr id="696" name="Google Shape;696;p68"/>
          <p:cNvSpPr txBox="1"/>
          <p:nvPr/>
        </p:nvSpPr>
        <p:spPr>
          <a:xfrm>
            <a:off x="329600" y="1288550"/>
            <a:ext cx="1985400" cy="54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Long and mid-term goals</a:t>
            </a:r>
            <a:endParaRPr sz="800">
              <a:solidFill>
                <a:schemeClr val="dk1"/>
              </a:solidFill>
              <a:latin typeface="Poppins Light"/>
              <a:ea typeface="Poppins Light"/>
              <a:cs typeface="Poppins Light"/>
              <a:sym typeface="Poppins Light"/>
            </a:endParaRPr>
          </a:p>
          <a:p>
            <a:pPr indent="0" lvl="0" marL="0" marR="0" rtl="0" algn="ctr">
              <a:lnSpc>
                <a:spcPct val="100000"/>
              </a:lnSpc>
              <a:spcBef>
                <a:spcPts val="0"/>
              </a:spcBef>
              <a:spcAft>
                <a:spcPts val="0"/>
              </a:spcAft>
              <a:buClr>
                <a:srgbClr val="000000"/>
              </a:buClr>
              <a:buSzPts val="900"/>
              <a:buFont typeface="Arial"/>
              <a:buNone/>
            </a:pPr>
            <a:r>
              <a:rPr lang="en" sz="800">
                <a:solidFill>
                  <a:schemeClr val="dk1"/>
                </a:solidFill>
                <a:latin typeface="Poppins Light"/>
                <a:ea typeface="Poppins Light"/>
                <a:cs typeface="Poppins Light"/>
                <a:sym typeface="Poppins Light"/>
              </a:rPr>
              <a:t>(SMART)</a:t>
            </a:r>
            <a:endParaRPr sz="800">
              <a:solidFill>
                <a:schemeClr val="dk1"/>
              </a:solidFill>
              <a:latin typeface="Poppins Light"/>
              <a:ea typeface="Poppins Light"/>
              <a:cs typeface="Poppins Light"/>
              <a:sym typeface="Poppins Light"/>
            </a:endParaRPr>
          </a:p>
        </p:txBody>
      </p:sp>
      <p:sp>
        <p:nvSpPr>
          <p:cNvPr id="697" name="Google Shape;697;p68"/>
          <p:cNvSpPr txBox="1"/>
          <p:nvPr/>
        </p:nvSpPr>
        <p:spPr>
          <a:xfrm>
            <a:off x="3777724" y="1104069"/>
            <a:ext cx="15039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OBSTACLES AND NEEDS</a:t>
            </a:r>
            <a:endParaRPr b="1" sz="1300">
              <a:solidFill>
                <a:schemeClr val="dk1"/>
              </a:solidFill>
              <a:latin typeface="Poppins"/>
              <a:ea typeface="Poppins"/>
              <a:cs typeface="Poppins"/>
              <a:sym typeface="Poppins"/>
            </a:endParaRPr>
          </a:p>
        </p:txBody>
      </p:sp>
      <p:sp>
        <p:nvSpPr>
          <p:cNvPr id="698" name="Google Shape;698;p68"/>
          <p:cNvSpPr txBox="1"/>
          <p:nvPr/>
        </p:nvSpPr>
        <p:spPr>
          <a:xfrm>
            <a:off x="3592238" y="1371640"/>
            <a:ext cx="1868400" cy="46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What would you do in case you find an obstacle?</a:t>
            </a:r>
            <a:endParaRPr sz="800">
              <a:solidFill>
                <a:schemeClr val="dk1"/>
              </a:solidFill>
              <a:latin typeface="Poppins"/>
              <a:ea typeface="Poppins"/>
              <a:cs typeface="Poppins"/>
              <a:sym typeface="Poppins"/>
            </a:endParaRPr>
          </a:p>
        </p:txBody>
      </p:sp>
      <p:sp>
        <p:nvSpPr>
          <p:cNvPr id="699" name="Google Shape;699;p68"/>
          <p:cNvSpPr txBox="1"/>
          <p:nvPr/>
        </p:nvSpPr>
        <p:spPr>
          <a:xfrm>
            <a:off x="6737908" y="1104069"/>
            <a:ext cx="18963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ITERATE</a:t>
            </a:r>
            <a:endParaRPr b="1" sz="1300">
              <a:solidFill>
                <a:schemeClr val="dk1"/>
              </a:solidFill>
              <a:latin typeface="Poppins"/>
              <a:ea typeface="Poppins"/>
              <a:cs typeface="Poppins"/>
              <a:sym typeface="Poppins"/>
            </a:endParaRPr>
          </a:p>
        </p:txBody>
      </p:sp>
      <p:sp>
        <p:nvSpPr>
          <p:cNvPr id="700" name="Google Shape;700;p68"/>
          <p:cNvSpPr txBox="1"/>
          <p:nvPr/>
        </p:nvSpPr>
        <p:spPr>
          <a:xfrm>
            <a:off x="6812458" y="1295438"/>
            <a:ext cx="1747200" cy="53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Keep what’s working, change what’s not.</a:t>
            </a:r>
            <a:endParaRPr sz="800">
              <a:solidFill>
                <a:schemeClr val="dk1"/>
              </a:solidFill>
              <a:latin typeface="Poppins"/>
              <a:ea typeface="Poppins"/>
              <a:cs typeface="Poppins"/>
              <a:sym typeface="Poppins"/>
            </a:endParaRPr>
          </a:p>
        </p:txBody>
      </p:sp>
      <p:sp>
        <p:nvSpPr>
          <p:cNvPr id="701" name="Google Shape;701;p68"/>
          <p:cNvSpPr txBox="1"/>
          <p:nvPr/>
        </p:nvSpPr>
        <p:spPr>
          <a:xfrm>
            <a:off x="2060670" y="4026581"/>
            <a:ext cx="17472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ACTION PLAN</a:t>
            </a:r>
            <a:endParaRPr b="1" sz="1300">
              <a:solidFill>
                <a:schemeClr val="dk1"/>
              </a:solidFill>
              <a:latin typeface="Poppins"/>
              <a:ea typeface="Poppins"/>
              <a:cs typeface="Poppins"/>
              <a:sym typeface="Poppins"/>
            </a:endParaRPr>
          </a:p>
        </p:txBody>
      </p:sp>
      <p:sp>
        <p:nvSpPr>
          <p:cNvPr id="702" name="Google Shape;702;p68"/>
          <p:cNvSpPr txBox="1"/>
          <p:nvPr/>
        </p:nvSpPr>
        <p:spPr>
          <a:xfrm>
            <a:off x="2060670" y="4220600"/>
            <a:ext cx="17472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Identify short term goals (weekly, bi-weekly, monthly).</a:t>
            </a:r>
            <a:endParaRPr sz="800">
              <a:solidFill>
                <a:schemeClr val="dk1"/>
              </a:solidFill>
              <a:latin typeface="Poppins"/>
              <a:ea typeface="Poppins"/>
              <a:cs typeface="Poppins"/>
              <a:sym typeface="Poppins"/>
            </a:endParaRPr>
          </a:p>
        </p:txBody>
      </p:sp>
      <p:sp>
        <p:nvSpPr>
          <p:cNvPr id="703" name="Google Shape;703;p68"/>
          <p:cNvSpPr txBox="1"/>
          <p:nvPr/>
        </p:nvSpPr>
        <p:spPr>
          <a:xfrm>
            <a:off x="5304175" y="4026575"/>
            <a:ext cx="17133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b="1" lang="en" sz="1300">
                <a:solidFill>
                  <a:schemeClr val="dk1"/>
                </a:solidFill>
                <a:latin typeface="Poppins"/>
                <a:ea typeface="Poppins"/>
                <a:cs typeface="Poppins"/>
                <a:sym typeface="Poppins"/>
              </a:rPr>
              <a:t>TRACK</a:t>
            </a:r>
            <a:endParaRPr b="1" sz="1300">
              <a:solidFill>
                <a:schemeClr val="dk1"/>
              </a:solidFill>
              <a:latin typeface="Poppins"/>
              <a:ea typeface="Poppins"/>
              <a:cs typeface="Poppins"/>
              <a:sym typeface="Poppins"/>
            </a:endParaRPr>
          </a:p>
        </p:txBody>
      </p:sp>
      <p:sp>
        <p:nvSpPr>
          <p:cNvPr id="704" name="Google Shape;704;p68"/>
          <p:cNvSpPr txBox="1"/>
          <p:nvPr/>
        </p:nvSpPr>
        <p:spPr>
          <a:xfrm>
            <a:off x="5243425" y="4207450"/>
            <a:ext cx="1834800" cy="5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Are you following the plan?</a:t>
            </a:r>
            <a:endParaRPr sz="800">
              <a:solidFill>
                <a:schemeClr val="dk1"/>
              </a:solidFill>
              <a:latin typeface="Poppins Light"/>
              <a:ea typeface="Poppins Light"/>
              <a:cs typeface="Poppins Light"/>
              <a:sym typeface="Poppins Light"/>
            </a:endParaRPr>
          </a:p>
          <a:p>
            <a:pPr indent="0" lvl="0" marL="0" rtl="0" algn="ctr">
              <a:spcBef>
                <a:spcPts val="0"/>
              </a:spcBef>
              <a:spcAft>
                <a:spcPts val="0"/>
              </a:spcAft>
              <a:buClr>
                <a:schemeClr val="dk1"/>
              </a:buClr>
              <a:buSzPts val="900"/>
              <a:buFont typeface="Arial"/>
              <a:buNone/>
            </a:pPr>
            <a:r>
              <a:rPr lang="en" sz="800">
                <a:solidFill>
                  <a:schemeClr val="dk1"/>
                </a:solidFill>
                <a:latin typeface="Poppins Light"/>
                <a:ea typeface="Poppins Light"/>
                <a:cs typeface="Poppins Light"/>
                <a:sym typeface="Poppins Light"/>
              </a:rPr>
              <a:t>Is it working?</a:t>
            </a:r>
            <a:endParaRPr sz="800">
              <a:solidFill>
                <a:schemeClr val="dk1"/>
              </a:solidFill>
              <a:latin typeface="Poppins Light"/>
              <a:ea typeface="Poppins Light"/>
              <a:cs typeface="Poppins Light"/>
              <a:sym typeface="Poppins Light"/>
            </a:endParaRPr>
          </a:p>
        </p:txBody>
      </p:sp>
      <p:cxnSp>
        <p:nvCxnSpPr>
          <p:cNvPr id="705" name="Google Shape;705;p68"/>
          <p:cNvCxnSpPr/>
          <p:nvPr/>
        </p:nvCxnSpPr>
        <p:spPr>
          <a:xfrm flipH="1" rot="10800000">
            <a:off x="4533160" y="1931427"/>
            <a:ext cx="3600" cy="462600"/>
          </a:xfrm>
          <a:prstGeom prst="straightConnector1">
            <a:avLst/>
          </a:prstGeom>
          <a:noFill/>
          <a:ln cap="flat" cmpd="sng" w="19050">
            <a:solidFill>
              <a:srgbClr val="0000FF"/>
            </a:solidFill>
            <a:prstDash val="solid"/>
            <a:round/>
            <a:headEnd len="sm" w="sm" type="none"/>
            <a:tailEnd len="med" w="med" type="oval"/>
          </a:ln>
        </p:spPr>
      </p:cxnSp>
      <p:pic>
        <p:nvPicPr>
          <p:cNvPr id="706" name="Google Shape;706;p68"/>
          <p:cNvPicPr preferRelativeResize="0"/>
          <p:nvPr/>
        </p:nvPicPr>
        <p:blipFill>
          <a:blip r:embed="rId4">
            <a:alphaModFix/>
          </a:blip>
          <a:stretch>
            <a:fillRect/>
          </a:stretch>
        </p:blipFill>
        <p:spPr>
          <a:xfrm>
            <a:off x="2448600" y="2400634"/>
            <a:ext cx="967000" cy="1041141"/>
          </a:xfrm>
          <a:prstGeom prst="rect">
            <a:avLst/>
          </a:prstGeom>
          <a:noFill/>
          <a:ln>
            <a:noFill/>
          </a:ln>
        </p:spPr>
      </p:pic>
      <p:grpSp>
        <p:nvGrpSpPr>
          <p:cNvPr id="707" name="Google Shape;707;p68"/>
          <p:cNvGrpSpPr/>
          <p:nvPr/>
        </p:nvGrpSpPr>
        <p:grpSpPr>
          <a:xfrm>
            <a:off x="2567894" y="2603713"/>
            <a:ext cx="722210" cy="597170"/>
            <a:chOff x="1637338" y="2536733"/>
            <a:chExt cx="826800" cy="683652"/>
          </a:xfrm>
        </p:grpSpPr>
        <p:sp>
          <p:nvSpPr>
            <p:cNvPr id="708" name="Google Shape;708;p68"/>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2</a:t>
              </a:r>
              <a:endParaRPr b="1" sz="2600">
                <a:solidFill>
                  <a:srgbClr val="0000FF"/>
                </a:solidFill>
                <a:latin typeface="Poppins"/>
                <a:ea typeface="Poppins"/>
                <a:cs typeface="Poppins"/>
                <a:sym typeface="Poppins"/>
              </a:endParaRPr>
            </a:p>
          </p:txBody>
        </p:sp>
        <p:sp>
          <p:nvSpPr>
            <p:cNvPr id="709" name="Google Shape;709;p68"/>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710" name="Google Shape;710;p68"/>
          <p:cNvPicPr preferRelativeResize="0"/>
          <p:nvPr/>
        </p:nvPicPr>
        <p:blipFill>
          <a:blip r:embed="rId4">
            <a:alphaModFix/>
          </a:blip>
          <a:stretch>
            <a:fillRect/>
          </a:stretch>
        </p:blipFill>
        <p:spPr>
          <a:xfrm>
            <a:off x="4042950" y="2400634"/>
            <a:ext cx="967000" cy="1041141"/>
          </a:xfrm>
          <a:prstGeom prst="rect">
            <a:avLst/>
          </a:prstGeom>
          <a:noFill/>
          <a:ln>
            <a:noFill/>
          </a:ln>
        </p:spPr>
      </p:pic>
      <p:grpSp>
        <p:nvGrpSpPr>
          <p:cNvPr id="711" name="Google Shape;711;p68"/>
          <p:cNvGrpSpPr/>
          <p:nvPr/>
        </p:nvGrpSpPr>
        <p:grpSpPr>
          <a:xfrm>
            <a:off x="4162244" y="2603713"/>
            <a:ext cx="722210" cy="597170"/>
            <a:chOff x="1637338" y="2536733"/>
            <a:chExt cx="826800" cy="683652"/>
          </a:xfrm>
        </p:grpSpPr>
        <p:sp>
          <p:nvSpPr>
            <p:cNvPr id="712" name="Google Shape;712;p68"/>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3</a:t>
              </a:r>
              <a:endParaRPr b="1" i="0" sz="2600" u="none" cap="none" strike="noStrike">
                <a:solidFill>
                  <a:srgbClr val="0000FF"/>
                </a:solidFill>
                <a:latin typeface="Poppins"/>
                <a:ea typeface="Poppins"/>
                <a:cs typeface="Poppins"/>
                <a:sym typeface="Poppins"/>
              </a:endParaRPr>
            </a:p>
          </p:txBody>
        </p:sp>
        <p:sp>
          <p:nvSpPr>
            <p:cNvPr id="713" name="Google Shape;713;p68"/>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714" name="Google Shape;714;p68"/>
          <p:cNvPicPr preferRelativeResize="0"/>
          <p:nvPr/>
        </p:nvPicPr>
        <p:blipFill>
          <a:blip r:embed="rId4">
            <a:alphaModFix/>
          </a:blip>
          <a:stretch>
            <a:fillRect/>
          </a:stretch>
        </p:blipFill>
        <p:spPr>
          <a:xfrm>
            <a:off x="5677325" y="2400634"/>
            <a:ext cx="967000" cy="1041141"/>
          </a:xfrm>
          <a:prstGeom prst="rect">
            <a:avLst/>
          </a:prstGeom>
          <a:noFill/>
          <a:ln>
            <a:noFill/>
          </a:ln>
        </p:spPr>
      </p:pic>
      <p:grpSp>
        <p:nvGrpSpPr>
          <p:cNvPr id="715" name="Google Shape;715;p68"/>
          <p:cNvGrpSpPr/>
          <p:nvPr/>
        </p:nvGrpSpPr>
        <p:grpSpPr>
          <a:xfrm>
            <a:off x="5796619" y="2603713"/>
            <a:ext cx="722210" cy="597170"/>
            <a:chOff x="1637338" y="2536733"/>
            <a:chExt cx="826800" cy="683652"/>
          </a:xfrm>
        </p:grpSpPr>
        <p:sp>
          <p:nvSpPr>
            <p:cNvPr id="716" name="Google Shape;716;p68"/>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4</a:t>
              </a:r>
              <a:endParaRPr b="1" i="0" sz="2600" u="none" cap="none" strike="noStrike">
                <a:solidFill>
                  <a:srgbClr val="0000FF"/>
                </a:solidFill>
                <a:latin typeface="Poppins"/>
                <a:ea typeface="Poppins"/>
                <a:cs typeface="Poppins"/>
                <a:sym typeface="Poppins"/>
              </a:endParaRPr>
            </a:p>
          </p:txBody>
        </p:sp>
        <p:sp>
          <p:nvSpPr>
            <p:cNvPr id="717" name="Google Shape;717;p68"/>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pic>
        <p:nvPicPr>
          <p:cNvPr id="718" name="Google Shape;718;p68"/>
          <p:cNvPicPr preferRelativeResize="0"/>
          <p:nvPr/>
        </p:nvPicPr>
        <p:blipFill>
          <a:blip r:embed="rId4">
            <a:alphaModFix/>
          </a:blip>
          <a:stretch>
            <a:fillRect/>
          </a:stretch>
        </p:blipFill>
        <p:spPr>
          <a:xfrm>
            <a:off x="7213600" y="2400634"/>
            <a:ext cx="967000" cy="1041141"/>
          </a:xfrm>
          <a:prstGeom prst="rect">
            <a:avLst/>
          </a:prstGeom>
          <a:noFill/>
          <a:ln>
            <a:noFill/>
          </a:ln>
        </p:spPr>
      </p:pic>
      <p:grpSp>
        <p:nvGrpSpPr>
          <p:cNvPr id="719" name="Google Shape;719;p68"/>
          <p:cNvGrpSpPr/>
          <p:nvPr/>
        </p:nvGrpSpPr>
        <p:grpSpPr>
          <a:xfrm>
            <a:off x="7332894" y="2603713"/>
            <a:ext cx="722210" cy="597170"/>
            <a:chOff x="1637338" y="2536733"/>
            <a:chExt cx="826800" cy="683652"/>
          </a:xfrm>
        </p:grpSpPr>
        <p:sp>
          <p:nvSpPr>
            <p:cNvPr id="720" name="Google Shape;720;p68"/>
            <p:cNvSpPr txBox="1"/>
            <p:nvPr/>
          </p:nvSpPr>
          <p:spPr>
            <a:xfrm>
              <a:off x="1637338" y="2739485"/>
              <a:ext cx="826800" cy="48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2600" u="none" cap="none" strike="noStrike">
                  <a:solidFill>
                    <a:srgbClr val="0000FF"/>
                  </a:solidFill>
                  <a:latin typeface="Poppins"/>
                  <a:ea typeface="Poppins"/>
                  <a:cs typeface="Poppins"/>
                  <a:sym typeface="Poppins"/>
                </a:rPr>
                <a:t>0</a:t>
              </a:r>
              <a:r>
                <a:rPr b="1" lang="en" sz="2600">
                  <a:solidFill>
                    <a:srgbClr val="0000FF"/>
                  </a:solidFill>
                  <a:latin typeface="Poppins"/>
                  <a:ea typeface="Poppins"/>
                  <a:cs typeface="Poppins"/>
                  <a:sym typeface="Poppins"/>
                </a:rPr>
                <a:t>5</a:t>
              </a:r>
              <a:endParaRPr b="1" i="0" sz="2600" u="none" cap="none" strike="noStrike">
                <a:solidFill>
                  <a:srgbClr val="0000FF"/>
                </a:solidFill>
                <a:latin typeface="Poppins"/>
                <a:ea typeface="Poppins"/>
                <a:cs typeface="Poppins"/>
                <a:sym typeface="Poppins"/>
              </a:endParaRPr>
            </a:p>
          </p:txBody>
        </p:sp>
        <p:sp>
          <p:nvSpPr>
            <p:cNvPr id="721" name="Google Shape;721;p68"/>
            <p:cNvSpPr txBox="1"/>
            <p:nvPr/>
          </p:nvSpPr>
          <p:spPr>
            <a:xfrm>
              <a:off x="1637338" y="2536733"/>
              <a:ext cx="826800" cy="24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oppins"/>
                  <a:ea typeface="Poppins"/>
                  <a:cs typeface="Poppins"/>
                  <a:sym typeface="Poppins"/>
                </a:rPr>
                <a:t>Phase</a:t>
              </a:r>
              <a:endParaRPr b="1" i="0" sz="1200" u="none" cap="none" strike="noStrike">
                <a:solidFill>
                  <a:srgbClr val="0000FF"/>
                </a:solidFill>
                <a:latin typeface="Poppins"/>
                <a:ea typeface="Poppins"/>
                <a:cs typeface="Poppins"/>
                <a:sym typeface="Poppi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42"/>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172" name="Google Shape;172;p42"/>
          <p:cNvPicPr preferRelativeResize="0"/>
          <p:nvPr/>
        </p:nvPicPr>
        <p:blipFill>
          <a:blip r:embed="rId4">
            <a:alphaModFix/>
          </a:blip>
          <a:stretch>
            <a:fillRect/>
          </a:stretch>
        </p:blipFill>
        <p:spPr>
          <a:xfrm>
            <a:off x="5715025" y="0"/>
            <a:ext cx="3428983" cy="5143500"/>
          </a:xfrm>
          <a:prstGeom prst="rect">
            <a:avLst/>
          </a:prstGeom>
          <a:noFill/>
          <a:ln>
            <a:noFill/>
          </a:ln>
        </p:spPr>
      </p:pic>
      <p:sp>
        <p:nvSpPr>
          <p:cNvPr id="173" name="Google Shape;173;p42"/>
          <p:cNvSpPr txBox="1"/>
          <p:nvPr/>
        </p:nvSpPr>
        <p:spPr>
          <a:xfrm>
            <a:off x="612125" y="1635350"/>
            <a:ext cx="4694400" cy="2438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900">
                <a:solidFill>
                  <a:srgbClr val="434343"/>
                </a:solidFill>
                <a:latin typeface="Poppins"/>
                <a:ea typeface="Poppins"/>
                <a:cs typeface="Poppins"/>
                <a:sym typeface="Poppins"/>
              </a:rPr>
              <a:t>♻️</a:t>
            </a:r>
            <a:r>
              <a:rPr b="1" lang="en" sz="1600">
                <a:solidFill>
                  <a:srgbClr val="434343"/>
                </a:solidFill>
                <a:latin typeface="Poppins"/>
                <a:ea typeface="Poppins"/>
                <a:cs typeface="Poppins"/>
                <a:sym typeface="Poppins"/>
              </a:rPr>
              <a:t> </a:t>
            </a:r>
            <a:r>
              <a:rPr b="1" lang="en" sz="1600">
                <a:solidFill>
                  <a:srgbClr val="434343"/>
                </a:solidFill>
                <a:latin typeface="Poppins"/>
                <a:ea typeface="Poppins"/>
                <a:cs typeface="Poppins"/>
                <a:sym typeface="Poppins"/>
              </a:rPr>
              <a:t>The job-hunt stages</a:t>
            </a:r>
            <a:endParaRPr b="1" sz="1600">
              <a:solidFill>
                <a:srgbClr val="434343"/>
              </a:solidFill>
              <a:latin typeface="Poppins"/>
              <a:ea typeface="Poppins"/>
              <a:cs typeface="Poppins"/>
              <a:sym typeface="Poppins"/>
            </a:endParaRPr>
          </a:p>
          <a:p>
            <a:pPr indent="0" lvl="0" marL="0" rtl="0" algn="l">
              <a:lnSpc>
                <a:spcPct val="200000"/>
              </a:lnSpc>
              <a:spcBef>
                <a:spcPts val="1600"/>
              </a:spcBef>
              <a:spcAft>
                <a:spcPts val="0"/>
              </a:spcAft>
              <a:buNone/>
            </a:pPr>
            <a:r>
              <a:rPr b="1" lang="en" sz="1900">
                <a:solidFill>
                  <a:srgbClr val="434343"/>
                </a:solidFill>
                <a:latin typeface="Poppins"/>
                <a:ea typeface="Poppins"/>
                <a:cs typeface="Poppins"/>
                <a:sym typeface="Poppins"/>
              </a:rPr>
              <a:t>💻</a:t>
            </a:r>
            <a:r>
              <a:rPr b="1" lang="en" sz="1600">
                <a:solidFill>
                  <a:srgbClr val="434343"/>
                </a:solidFill>
                <a:latin typeface="Poppins"/>
                <a:ea typeface="Poppins"/>
                <a:cs typeface="Poppins"/>
                <a:sym typeface="Poppins"/>
              </a:rPr>
              <a:t> Project management tips</a:t>
            </a:r>
            <a:endParaRPr b="1" sz="1600">
              <a:solidFill>
                <a:srgbClr val="434343"/>
              </a:solidFill>
              <a:latin typeface="Poppins"/>
              <a:ea typeface="Poppins"/>
              <a:cs typeface="Poppins"/>
              <a:sym typeface="Poppins"/>
            </a:endParaRPr>
          </a:p>
          <a:p>
            <a:pPr indent="0" lvl="0" marL="0" rtl="0" algn="l">
              <a:lnSpc>
                <a:spcPct val="200000"/>
              </a:lnSpc>
              <a:spcBef>
                <a:spcPts val="1600"/>
              </a:spcBef>
              <a:spcAft>
                <a:spcPts val="0"/>
              </a:spcAft>
              <a:buNone/>
            </a:pPr>
            <a:r>
              <a:rPr b="1" lang="en" sz="1900">
                <a:solidFill>
                  <a:srgbClr val="434343"/>
                </a:solidFill>
                <a:latin typeface="Poppins"/>
                <a:ea typeface="Poppins"/>
                <a:cs typeface="Poppins"/>
                <a:sym typeface="Poppins"/>
              </a:rPr>
              <a:t>🌀</a:t>
            </a:r>
            <a:r>
              <a:rPr b="1" lang="en" sz="1900">
                <a:solidFill>
                  <a:srgbClr val="434343"/>
                </a:solidFill>
                <a:latin typeface="Poppins"/>
                <a:ea typeface="Poppins"/>
                <a:cs typeface="Poppins"/>
                <a:sym typeface="Poppins"/>
              </a:rPr>
              <a:t> </a:t>
            </a:r>
            <a:r>
              <a:rPr b="1" lang="en" sz="1600">
                <a:solidFill>
                  <a:srgbClr val="434343"/>
                </a:solidFill>
                <a:latin typeface="Poppins"/>
                <a:ea typeface="Poppins"/>
                <a:cs typeface="Poppins"/>
                <a:sym typeface="Poppins"/>
              </a:rPr>
              <a:t>The Circle of Influence</a:t>
            </a:r>
            <a:endParaRPr b="1" sz="1600">
              <a:solidFill>
                <a:srgbClr val="434343"/>
              </a:solidFill>
              <a:latin typeface="Poppins"/>
              <a:ea typeface="Poppins"/>
              <a:cs typeface="Poppins"/>
              <a:sym typeface="Poppins"/>
            </a:endParaRPr>
          </a:p>
          <a:p>
            <a:pPr indent="0" lvl="0" marL="0" rtl="0" algn="l">
              <a:lnSpc>
                <a:spcPct val="200000"/>
              </a:lnSpc>
              <a:spcBef>
                <a:spcPts val="1600"/>
              </a:spcBef>
              <a:spcAft>
                <a:spcPts val="0"/>
              </a:spcAft>
              <a:buNone/>
            </a:pPr>
            <a:r>
              <a:t/>
            </a:r>
            <a:endParaRPr b="1" sz="1200">
              <a:solidFill>
                <a:srgbClr val="434343"/>
              </a:solidFill>
              <a:latin typeface="Poppins"/>
              <a:ea typeface="Poppins"/>
              <a:cs typeface="Poppins"/>
              <a:sym typeface="Poppins"/>
            </a:endParaRPr>
          </a:p>
          <a:p>
            <a:pPr indent="0" lvl="0" marL="0" rtl="0" algn="l">
              <a:lnSpc>
                <a:spcPct val="200000"/>
              </a:lnSpc>
              <a:spcBef>
                <a:spcPts val="1600"/>
              </a:spcBef>
              <a:spcAft>
                <a:spcPts val="0"/>
              </a:spcAft>
              <a:buNone/>
            </a:pPr>
            <a:r>
              <a:t/>
            </a:r>
            <a:endParaRPr b="1" sz="1200">
              <a:solidFill>
                <a:srgbClr val="434343"/>
              </a:solidFill>
              <a:latin typeface="Poppins"/>
              <a:ea typeface="Poppins"/>
              <a:cs typeface="Poppins"/>
              <a:sym typeface="Poppins"/>
            </a:endParaRPr>
          </a:p>
          <a:p>
            <a:pPr indent="0" lvl="0" marL="0" rtl="0" algn="l">
              <a:lnSpc>
                <a:spcPct val="200000"/>
              </a:lnSpc>
              <a:spcBef>
                <a:spcPts val="1600"/>
              </a:spcBef>
              <a:spcAft>
                <a:spcPts val="0"/>
              </a:spcAft>
              <a:buNone/>
            </a:pPr>
            <a:r>
              <a:t/>
            </a:r>
            <a:endParaRPr b="1" sz="1200">
              <a:solidFill>
                <a:srgbClr val="434343"/>
              </a:solidFill>
              <a:latin typeface="Poppins"/>
              <a:ea typeface="Poppins"/>
              <a:cs typeface="Poppins"/>
              <a:sym typeface="Poppins"/>
            </a:endParaRPr>
          </a:p>
          <a:p>
            <a:pPr indent="0" lvl="0" marL="0" rtl="0" algn="l">
              <a:lnSpc>
                <a:spcPct val="200000"/>
              </a:lnSpc>
              <a:spcBef>
                <a:spcPts val="1600"/>
              </a:spcBef>
              <a:spcAft>
                <a:spcPts val="0"/>
              </a:spcAft>
              <a:buNone/>
            </a:pPr>
            <a:br>
              <a:rPr b="1" lang="en" sz="1200">
                <a:solidFill>
                  <a:srgbClr val="434343"/>
                </a:solidFill>
                <a:latin typeface="Poppins"/>
                <a:ea typeface="Poppins"/>
                <a:cs typeface="Poppins"/>
                <a:sym typeface="Poppins"/>
              </a:rPr>
            </a:br>
            <a:endParaRPr b="1" sz="1200">
              <a:solidFill>
                <a:srgbClr val="434343"/>
              </a:solidFill>
              <a:latin typeface="Poppins"/>
              <a:ea typeface="Poppins"/>
              <a:cs typeface="Poppins"/>
              <a:sym typeface="Poppins"/>
            </a:endParaRPr>
          </a:p>
          <a:p>
            <a:pPr indent="0" lvl="0" marL="0" rtl="0" algn="l">
              <a:lnSpc>
                <a:spcPct val="200000"/>
              </a:lnSpc>
              <a:spcBef>
                <a:spcPts val="1600"/>
              </a:spcBef>
              <a:spcAft>
                <a:spcPts val="1600"/>
              </a:spcAft>
              <a:buNone/>
            </a:pPr>
            <a:r>
              <a:t/>
            </a:r>
            <a:endParaRPr b="1" sz="1200">
              <a:solidFill>
                <a:srgbClr val="434343"/>
              </a:solidFill>
              <a:latin typeface="Poppins"/>
              <a:ea typeface="Poppins"/>
              <a:cs typeface="Poppins"/>
              <a:sym typeface="Poppins"/>
            </a:endParaRPr>
          </a:p>
        </p:txBody>
      </p:sp>
      <p:sp>
        <p:nvSpPr>
          <p:cNvPr id="174" name="Google Shape;174;p42"/>
          <p:cNvSpPr txBox="1"/>
          <p:nvPr/>
        </p:nvSpPr>
        <p:spPr>
          <a:xfrm>
            <a:off x="561000" y="884950"/>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100">
                <a:solidFill>
                  <a:srgbClr val="0212ED"/>
                </a:solidFill>
                <a:latin typeface="Poppins"/>
                <a:ea typeface="Poppins"/>
                <a:cs typeface="Poppins"/>
                <a:sym typeface="Poppins"/>
              </a:rPr>
              <a:t>INDEX</a:t>
            </a:r>
            <a:endParaRPr b="1" sz="2100">
              <a:solidFill>
                <a:srgbClr val="0212ED"/>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69"/>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727" name="Google Shape;727;p69"/>
          <p:cNvSpPr txBox="1"/>
          <p:nvPr/>
        </p:nvSpPr>
        <p:spPr>
          <a:xfrm>
            <a:off x="899825" y="1157025"/>
            <a:ext cx="2603100" cy="8004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chemeClr val="dk1"/>
              </a:buClr>
              <a:buSzPts val="1000"/>
              <a:buFont typeface="Poppins ExtraLight"/>
              <a:buChar char="●"/>
            </a:pPr>
            <a:r>
              <a:rPr lang="en" sz="1000">
                <a:solidFill>
                  <a:schemeClr val="dk1"/>
                </a:solidFill>
                <a:latin typeface="Poppins ExtraLight"/>
                <a:ea typeface="Poppins ExtraLight"/>
                <a:cs typeface="Poppins ExtraLight"/>
                <a:sym typeface="Poppins ExtraLight"/>
              </a:rPr>
              <a:t>What do you want to achieve?</a:t>
            </a:r>
            <a:endParaRPr sz="1000">
              <a:solidFill>
                <a:schemeClr val="dk1"/>
              </a:solidFill>
              <a:latin typeface="Poppins ExtraLight"/>
              <a:ea typeface="Poppins ExtraLight"/>
              <a:cs typeface="Poppins ExtraLight"/>
              <a:sym typeface="Poppins ExtraLight"/>
            </a:endParaRPr>
          </a:p>
          <a:p>
            <a:pPr indent="-292100" lvl="0" marL="457200" rtl="0" algn="l">
              <a:lnSpc>
                <a:spcPct val="150000"/>
              </a:lnSpc>
              <a:spcBef>
                <a:spcPts val="0"/>
              </a:spcBef>
              <a:spcAft>
                <a:spcPts val="0"/>
              </a:spcAft>
              <a:buClr>
                <a:schemeClr val="dk1"/>
              </a:buClr>
              <a:buSzPts val="1000"/>
              <a:buFont typeface="Poppins ExtraLight"/>
              <a:buChar char="●"/>
            </a:pPr>
            <a:r>
              <a:rPr lang="en" sz="1000">
                <a:solidFill>
                  <a:schemeClr val="dk1"/>
                </a:solidFill>
                <a:latin typeface="Poppins ExtraLight"/>
                <a:ea typeface="Poppins ExtraLight"/>
                <a:cs typeface="Poppins ExtraLight"/>
                <a:sym typeface="Poppins ExtraLight"/>
              </a:rPr>
              <a:t>What needs to be done? </a:t>
            </a:r>
            <a:endParaRPr sz="1000">
              <a:solidFill>
                <a:schemeClr val="dk1"/>
              </a:solidFill>
              <a:latin typeface="Poppins ExtraLight"/>
              <a:ea typeface="Poppins ExtraLight"/>
              <a:cs typeface="Poppins ExtraLight"/>
              <a:sym typeface="Poppins ExtraLight"/>
            </a:endParaRPr>
          </a:p>
          <a:p>
            <a:pPr indent="-292100" lvl="0" marL="457200" rtl="0" algn="l">
              <a:lnSpc>
                <a:spcPct val="150000"/>
              </a:lnSpc>
              <a:spcBef>
                <a:spcPts val="0"/>
              </a:spcBef>
              <a:spcAft>
                <a:spcPts val="0"/>
              </a:spcAft>
              <a:buClr>
                <a:schemeClr val="dk1"/>
              </a:buClr>
              <a:buSzPts val="1000"/>
              <a:buFont typeface="Poppins ExtraLight"/>
              <a:buChar char="●"/>
            </a:pPr>
            <a:r>
              <a:rPr lang="en" sz="1000">
                <a:solidFill>
                  <a:schemeClr val="dk1"/>
                </a:solidFill>
                <a:latin typeface="Poppins ExtraLight"/>
                <a:ea typeface="Poppins ExtraLight"/>
                <a:cs typeface="Poppins ExtraLight"/>
                <a:sym typeface="Poppins ExtraLight"/>
              </a:rPr>
              <a:t>What is your deadline?</a:t>
            </a:r>
            <a:endParaRPr sz="1100">
              <a:solidFill>
                <a:schemeClr val="dk1"/>
              </a:solidFill>
              <a:latin typeface="Poppins ExtraLight"/>
              <a:ea typeface="Poppins ExtraLight"/>
              <a:cs typeface="Poppins ExtraLight"/>
              <a:sym typeface="Poppins ExtraLight"/>
            </a:endParaRPr>
          </a:p>
        </p:txBody>
      </p:sp>
      <p:sp>
        <p:nvSpPr>
          <p:cNvPr id="728" name="Google Shape;728;p69"/>
          <p:cNvSpPr/>
          <p:nvPr/>
        </p:nvSpPr>
        <p:spPr>
          <a:xfrm>
            <a:off x="354575" y="199425"/>
            <a:ext cx="3693600" cy="21588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9"/>
          <p:cNvSpPr/>
          <p:nvPr/>
        </p:nvSpPr>
        <p:spPr>
          <a:xfrm>
            <a:off x="5095825" y="199425"/>
            <a:ext cx="3693600" cy="21588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9"/>
          <p:cNvSpPr/>
          <p:nvPr/>
        </p:nvSpPr>
        <p:spPr>
          <a:xfrm>
            <a:off x="5095825" y="2867450"/>
            <a:ext cx="3693600" cy="21588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9"/>
          <p:cNvSpPr txBox="1"/>
          <p:nvPr/>
        </p:nvSpPr>
        <p:spPr>
          <a:xfrm>
            <a:off x="680925" y="1129750"/>
            <a:ext cx="3000000" cy="8619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What do you want to achieve?</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What needs to be done? </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What is your deadline?</a:t>
            </a:r>
            <a:endParaRPr sz="1200">
              <a:solidFill>
                <a:schemeClr val="dk1"/>
              </a:solidFill>
              <a:latin typeface="Poppins"/>
              <a:ea typeface="Poppins"/>
              <a:cs typeface="Poppins"/>
              <a:sym typeface="Poppins"/>
            </a:endParaRPr>
          </a:p>
        </p:txBody>
      </p:sp>
      <p:sp>
        <p:nvSpPr>
          <p:cNvPr id="732" name="Google Shape;732;p69"/>
          <p:cNvSpPr txBox="1"/>
          <p:nvPr/>
        </p:nvSpPr>
        <p:spPr>
          <a:xfrm>
            <a:off x="721825" y="5660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1"/>
                </a:solidFill>
                <a:latin typeface="Poppins SemiBold"/>
                <a:ea typeface="Poppins SemiBold"/>
                <a:cs typeface="Poppins SemiBold"/>
                <a:sym typeface="Poppins SemiBold"/>
              </a:rPr>
              <a:t>🎯</a:t>
            </a:r>
            <a:r>
              <a:rPr lang="en" sz="1100">
                <a:solidFill>
                  <a:schemeClr val="dk1"/>
                </a:solidFill>
                <a:latin typeface="Poppins SemiBold"/>
                <a:ea typeface="Poppins SemiBold"/>
                <a:cs typeface="Poppins SemiBold"/>
                <a:sym typeface="Poppins SemiBold"/>
              </a:rPr>
              <a:t> Set weekly goals</a:t>
            </a:r>
            <a:endParaRPr sz="1200">
              <a:solidFill>
                <a:schemeClr val="dk1"/>
              </a:solidFill>
              <a:latin typeface="Poppins SemiBold"/>
              <a:ea typeface="Poppins SemiBold"/>
              <a:cs typeface="Poppins SemiBold"/>
              <a:sym typeface="Poppins SemiBold"/>
            </a:endParaRPr>
          </a:p>
        </p:txBody>
      </p:sp>
      <p:sp>
        <p:nvSpPr>
          <p:cNvPr id="733" name="Google Shape;733;p69"/>
          <p:cNvSpPr txBox="1"/>
          <p:nvPr/>
        </p:nvSpPr>
        <p:spPr>
          <a:xfrm>
            <a:off x="5422175" y="1129750"/>
            <a:ext cx="3000000" cy="6081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Be organised!</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Trello boards, Notion, Excel, Huntr…</a:t>
            </a:r>
            <a:endParaRPr sz="1100">
              <a:solidFill>
                <a:schemeClr val="dk1"/>
              </a:solidFill>
              <a:latin typeface="Poppins"/>
              <a:ea typeface="Poppins"/>
              <a:cs typeface="Poppins"/>
              <a:sym typeface="Poppins"/>
            </a:endParaRPr>
          </a:p>
        </p:txBody>
      </p:sp>
      <p:sp>
        <p:nvSpPr>
          <p:cNvPr id="734" name="Google Shape;734;p69"/>
          <p:cNvSpPr txBox="1"/>
          <p:nvPr/>
        </p:nvSpPr>
        <p:spPr>
          <a:xfrm>
            <a:off x="5463075" y="56600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1"/>
                </a:solidFill>
                <a:latin typeface="Poppins SemiBold"/>
                <a:ea typeface="Poppins SemiBold"/>
                <a:cs typeface="Poppins SemiBold"/>
                <a:sym typeface="Poppins SemiBold"/>
              </a:rPr>
              <a:t>💻</a:t>
            </a:r>
            <a:r>
              <a:rPr lang="en" sz="1100">
                <a:solidFill>
                  <a:schemeClr val="dk1"/>
                </a:solidFill>
                <a:latin typeface="Poppins SemiBold"/>
                <a:ea typeface="Poppins SemiBold"/>
                <a:cs typeface="Poppins SemiBold"/>
                <a:sym typeface="Poppins SemiBold"/>
              </a:rPr>
              <a:t> Use Agile tools</a:t>
            </a:r>
            <a:endParaRPr sz="1200">
              <a:solidFill>
                <a:schemeClr val="dk1"/>
              </a:solidFill>
              <a:latin typeface="Poppins SemiBold"/>
              <a:ea typeface="Poppins SemiBold"/>
              <a:cs typeface="Poppins SemiBold"/>
              <a:sym typeface="Poppins SemiBold"/>
            </a:endParaRPr>
          </a:p>
        </p:txBody>
      </p:sp>
      <p:sp>
        <p:nvSpPr>
          <p:cNvPr id="735" name="Google Shape;735;p69"/>
          <p:cNvSpPr txBox="1"/>
          <p:nvPr/>
        </p:nvSpPr>
        <p:spPr>
          <a:xfrm>
            <a:off x="5401725" y="3889000"/>
            <a:ext cx="3000000" cy="8619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Are you achieving your goals?</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What’s working? What’s not? What new things will you do next?</a:t>
            </a:r>
            <a:endParaRPr sz="1100">
              <a:solidFill>
                <a:schemeClr val="dk1"/>
              </a:solidFill>
              <a:latin typeface="Poppins"/>
              <a:ea typeface="Poppins"/>
              <a:cs typeface="Poppins"/>
              <a:sym typeface="Poppins"/>
            </a:endParaRPr>
          </a:p>
        </p:txBody>
      </p:sp>
      <p:sp>
        <p:nvSpPr>
          <p:cNvPr id="736" name="Google Shape;736;p69"/>
          <p:cNvSpPr txBox="1"/>
          <p:nvPr/>
        </p:nvSpPr>
        <p:spPr>
          <a:xfrm>
            <a:off x="5442625" y="3325250"/>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1"/>
                </a:solidFill>
                <a:latin typeface="Poppins SemiBold"/>
                <a:ea typeface="Poppins SemiBold"/>
                <a:cs typeface="Poppins SemiBold"/>
                <a:sym typeface="Poppins SemiBold"/>
              </a:rPr>
              <a:t>📊 </a:t>
            </a:r>
            <a:r>
              <a:rPr lang="en" sz="1100">
                <a:solidFill>
                  <a:schemeClr val="dk1"/>
                </a:solidFill>
                <a:latin typeface="Poppins SemiBold"/>
                <a:ea typeface="Poppins SemiBold"/>
                <a:cs typeface="Poppins SemiBold"/>
                <a:sym typeface="Poppins SemiBold"/>
              </a:rPr>
              <a:t>Track your evolution</a:t>
            </a:r>
            <a:endParaRPr sz="1200">
              <a:solidFill>
                <a:schemeClr val="dk1"/>
              </a:solidFill>
              <a:latin typeface="Poppins SemiBold"/>
              <a:ea typeface="Poppins SemiBold"/>
              <a:cs typeface="Poppins SemiBold"/>
              <a:sym typeface="Poppins SemiBold"/>
            </a:endParaRPr>
          </a:p>
        </p:txBody>
      </p:sp>
      <p:sp>
        <p:nvSpPr>
          <p:cNvPr id="737" name="Google Shape;737;p69"/>
          <p:cNvSpPr/>
          <p:nvPr/>
        </p:nvSpPr>
        <p:spPr>
          <a:xfrm>
            <a:off x="334125" y="2867450"/>
            <a:ext cx="3693600" cy="2158800"/>
          </a:xfrm>
          <a:prstGeom prst="rect">
            <a:avLst/>
          </a:prstGeom>
          <a:solidFill>
            <a:srgbClr val="ECF8FD"/>
          </a:solidFill>
          <a:ln>
            <a:noFill/>
          </a:ln>
          <a:effectLst>
            <a:outerShdw rotWithShape="0" algn="bl" dist="19050">
              <a:srgbClr val="93DFF9">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9"/>
          <p:cNvSpPr txBox="1"/>
          <p:nvPr/>
        </p:nvSpPr>
        <p:spPr>
          <a:xfrm>
            <a:off x="640025" y="3696075"/>
            <a:ext cx="3000000" cy="11160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Wish</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Outcome</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Obstacle</a:t>
            </a:r>
            <a:endParaRPr sz="1100">
              <a:solidFill>
                <a:schemeClr val="dk1"/>
              </a:solidFill>
              <a:latin typeface="Poppins"/>
              <a:ea typeface="Poppins"/>
              <a:cs typeface="Poppins"/>
              <a:sym typeface="Poppins"/>
            </a:endParaRPr>
          </a:p>
          <a:p>
            <a:pPr indent="0" lvl="0" marL="457200" rtl="0" algn="l">
              <a:lnSpc>
                <a:spcPct val="150000"/>
              </a:lnSpc>
              <a:spcBef>
                <a:spcPts val="0"/>
              </a:spcBef>
              <a:spcAft>
                <a:spcPts val="0"/>
              </a:spcAft>
              <a:buNone/>
            </a:pPr>
            <a:r>
              <a:rPr lang="en" sz="1100">
                <a:solidFill>
                  <a:schemeClr val="dk1"/>
                </a:solidFill>
                <a:latin typeface="Poppins"/>
                <a:ea typeface="Poppins"/>
                <a:cs typeface="Poppins"/>
                <a:sym typeface="Poppins"/>
              </a:rPr>
              <a:t>Plan</a:t>
            </a:r>
            <a:endParaRPr sz="1100">
              <a:solidFill>
                <a:schemeClr val="dk1"/>
              </a:solidFill>
              <a:latin typeface="Poppins"/>
              <a:ea typeface="Poppins"/>
              <a:cs typeface="Poppins"/>
              <a:sym typeface="Poppins"/>
            </a:endParaRPr>
          </a:p>
        </p:txBody>
      </p:sp>
      <p:sp>
        <p:nvSpPr>
          <p:cNvPr id="739" name="Google Shape;739;p69"/>
          <p:cNvSpPr txBox="1"/>
          <p:nvPr/>
        </p:nvSpPr>
        <p:spPr>
          <a:xfrm>
            <a:off x="680925" y="3360925"/>
            <a:ext cx="3000000" cy="431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600">
                <a:solidFill>
                  <a:schemeClr val="dk1"/>
                </a:solidFill>
                <a:latin typeface="Poppins SemiBold"/>
                <a:ea typeface="Poppins SemiBold"/>
                <a:cs typeface="Poppins SemiBold"/>
                <a:sym typeface="Poppins SemiBold"/>
              </a:rPr>
              <a:t>✔</a:t>
            </a:r>
            <a:r>
              <a:rPr lang="en" sz="1100">
                <a:solidFill>
                  <a:schemeClr val="dk1"/>
                </a:solidFill>
                <a:latin typeface="Poppins SemiBold"/>
                <a:ea typeface="Poppins SemiBold"/>
                <a:cs typeface="Poppins SemiBold"/>
                <a:sym typeface="Poppins SemiBold"/>
              </a:rPr>
              <a:t> WOOP method</a:t>
            </a:r>
            <a:endParaRPr sz="1200">
              <a:solidFill>
                <a:schemeClr val="dk1"/>
              </a:solidFill>
              <a:latin typeface="Poppins SemiBold"/>
              <a:ea typeface="Poppins SemiBold"/>
              <a:cs typeface="Poppins SemiBold"/>
              <a:sym typeface="Poppins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70"/>
          <p:cNvPicPr preferRelativeResize="0"/>
          <p:nvPr/>
        </p:nvPicPr>
        <p:blipFill>
          <a:blip r:embed="rId3">
            <a:alphaModFix/>
          </a:blip>
          <a:stretch>
            <a:fillRect/>
          </a:stretch>
        </p:blipFill>
        <p:spPr>
          <a:xfrm>
            <a:off x="14468" y="-49050"/>
            <a:ext cx="9115064" cy="5143500"/>
          </a:xfrm>
          <a:prstGeom prst="rect">
            <a:avLst/>
          </a:prstGeom>
          <a:noFill/>
          <a:ln>
            <a:noFill/>
          </a:ln>
        </p:spPr>
      </p:pic>
      <p:grpSp>
        <p:nvGrpSpPr>
          <p:cNvPr id="745" name="Google Shape;745;p70"/>
          <p:cNvGrpSpPr/>
          <p:nvPr/>
        </p:nvGrpSpPr>
        <p:grpSpPr>
          <a:xfrm>
            <a:off x="732664" y="984300"/>
            <a:ext cx="8062636" cy="1640600"/>
            <a:chOff x="732664" y="984300"/>
            <a:chExt cx="8062636" cy="1640600"/>
          </a:xfrm>
        </p:grpSpPr>
        <p:sp>
          <p:nvSpPr>
            <p:cNvPr id="746" name="Google Shape;746;p70"/>
            <p:cNvSpPr txBox="1"/>
            <p:nvPr/>
          </p:nvSpPr>
          <p:spPr>
            <a:xfrm>
              <a:off x="4784300" y="2130800"/>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Work Sans"/>
                  <a:ea typeface="Work Sans"/>
                  <a:cs typeface="Work Sans"/>
                  <a:sym typeface="Work Sans"/>
                </a:rPr>
                <a:t>Expectations</a:t>
              </a:r>
              <a:endParaRPr sz="3000">
                <a:solidFill>
                  <a:srgbClr val="2DC5FA"/>
                </a:solidFill>
                <a:latin typeface="Work Sans Light"/>
                <a:ea typeface="Work Sans Light"/>
                <a:cs typeface="Work Sans Light"/>
                <a:sym typeface="Work Sans Light"/>
              </a:endParaRPr>
            </a:p>
          </p:txBody>
        </p:sp>
        <p:pic>
          <p:nvPicPr>
            <p:cNvPr id="747" name="Google Shape;747;p70"/>
            <p:cNvPicPr preferRelativeResize="0"/>
            <p:nvPr/>
          </p:nvPicPr>
          <p:blipFill>
            <a:blip r:embed="rId4">
              <a:alphaModFix/>
            </a:blip>
            <a:stretch>
              <a:fillRect/>
            </a:stretch>
          </p:blipFill>
          <p:spPr>
            <a:xfrm>
              <a:off x="732664" y="984300"/>
              <a:ext cx="4569935" cy="1587450"/>
            </a:xfrm>
            <a:prstGeom prst="rect">
              <a:avLst/>
            </a:prstGeom>
            <a:noFill/>
            <a:ln>
              <a:noFill/>
            </a:ln>
          </p:spPr>
        </p:pic>
      </p:grpSp>
      <p:grpSp>
        <p:nvGrpSpPr>
          <p:cNvPr id="748" name="Google Shape;748;p70"/>
          <p:cNvGrpSpPr/>
          <p:nvPr/>
        </p:nvGrpSpPr>
        <p:grpSpPr>
          <a:xfrm>
            <a:off x="777950" y="2579725"/>
            <a:ext cx="8017425" cy="1728925"/>
            <a:chOff x="777950" y="2579725"/>
            <a:chExt cx="8017425" cy="1728925"/>
          </a:xfrm>
        </p:grpSpPr>
        <p:sp>
          <p:nvSpPr>
            <p:cNvPr id="749" name="Google Shape;749;p70"/>
            <p:cNvSpPr txBox="1"/>
            <p:nvPr/>
          </p:nvSpPr>
          <p:spPr>
            <a:xfrm>
              <a:off x="4784375" y="2579725"/>
              <a:ext cx="4011000" cy="36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800">
                  <a:solidFill>
                    <a:srgbClr val="434343"/>
                  </a:solidFill>
                  <a:latin typeface="Work Sans Medium"/>
                  <a:ea typeface="Work Sans Medium"/>
                  <a:cs typeface="Work Sans Medium"/>
                  <a:sym typeface="Work Sans Medium"/>
                </a:rPr>
                <a:t>versus </a:t>
              </a:r>
              <a:br>
                <a:rPr lang="en" sz="1800">
                  <a:solidFill>
                    <a:srgbClr val="434343"/>
                  </a:solidFill>
                  <a:latin typeface="Work Sans Medium"/>
                  <a:ea typeface="Work Sans Medium"/>
                  <a:cs typeface="Work Sans Medium"/>
                  <a:sym typeface="Work Sans Medium"/>
                </a:rPr>
              </a:br>
              <a:r>
                <a:rPr b="1" lang="en" sz="3000">
                  <a:solidFill>
                    <a:srgbClr val="0212ED"/>
                  </a:solidFill>
                  <a:latin typeface="Work Sans"/>
                  <a:ea typeface="Work Sans"/>
                  <a:cs typeface="Work Sans"/>
                  <a:sym typeface="Work Sans"/>
                </a:rPr>
                <a:t>Reality</a:t>
              </a:r>
              <a:endParaRPr b="1" sz="3000">
                <a:solidFill>
                  <a:srgbClr val="0212ED"/>
                </a:solidFill>
                <a:latin typeface="Work Sans"/>
                <a:ea typeface="Work Sans"/>
                <a:cs typeface="Work Sans"/>
                <a:sym typeface="Work Sans"/>
              </a:endParaRPr>
            </a:p>
          </p:txBody>
        </p:sp>
        <p:pic>
          <p:nvPicPr>
            <p:cNvPr id="750" name="Google Shape;750;p70"/>
            <p:cNvPicPr preferRelativeResize="0"/>
            <p:nvPr/>
          </p:nvPicPr>
          <p:blipFill>
            <a:blip r:embed="rId5">
              <a:alphaModFix/>
            </a:blip>
            <a:stretch>
              <a:fillRect/>
            </a:stretch>
          </p:blipFill>
          <p:spPr>
            <a:xfrm>
              <a:off x="777950" y="2721200"/>
              <a:ext cx="4579200" cy="15874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71"/>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756" name="Google Shape;756;p71"/>
          <p:cNvSpPr txBox="1"/>
          <p:nvPr/>
        </p:nvSpPr>
        <p:spPr>
          <a:xfrm>
            <a:off x="644000" y="1191100"/>
            <a:ext cx="30297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0212ED"/>
                </a:solidFill>
                <a:latin typeface="Poppins"/>
                <a:ea typeface="Poppins"/>
                <a:cs typeface="Poppins"/>
                <a:sym typeface="Poppins"/>
              </a:rPr>
              <a:t>Let’s focus our energy on </a:t>
            </a:r>
            <a:endParaRPr sz="2400">
              <a:solidFill>
                <a:srgbClr val="0212ED"/>
              </a:solidFill>
              <a:latin typeface="Poppins"/>
              <a:ea typeface="Poppins"/>
              <a:cs typeface="Poppins"/>
              <a:sym typeface="Poppins"/>
            </a:endParaRPr>
          </a:p>
          <a:p>
            <a:pPr indent="0" lvl="0" marL="0" rtl="0" algn="ctr">
              <a:spcBef>
                <a:spcPts val="0"/>
              </a:spcBef>
              <a:spcAft>
                <a:spcPts val="0"/>
              </a:spcAft>
              <a:buClr>
                <a:schemeClr val="dk1"/>
              </a:buClr>
              <a:buSzPts val="2300"/>
              <a:buFont typeface="Arial"/>
              <a:buNone/>
            </a:pPr>
            <a:r>
              <a:rPr lang="en" sz="2400" u="sng">
                <a:solidFill>
                  <a:srgbClr val="0212ED"/>
                </a:solidFill>
                <a:latin typeface="Poppins"/>
                <a:ea typeface="Poppins"/>
                <a:cs typeface="Poppins"/>
                <a:sym typeface="Poppins"/>
              </a:rPr>
              <a:t>what we can control /influence </a:t>
            </a:r>
            <a:r>
              <a:rPr lang="en" sz="2400">
                <a:solidFill>
                  <a:srgbClr val="0212ED"/>
                </a:solidFill>
                <a:latin typeface="Poppins"/>
                <a:ea typeface="Poppins"/>
                <a:cs typeface="Poppins"/>
                <a:sym typeface="Poppins"/>
              </a:rPr>
              <a:t>🎉</a:t>
            </a:r>
            <a:br>
              <a:rPr lang="en" sz="2400">
                <a:solidFill>
                  <a:srgbClr val="0212ED"/>
                </a:solidFill>
                <a:latin typeface="Poppins"/>
                <a:ea typeface="Poppins"/>
                <a:cs typeface="Poppins"/>
                <a:sym typeface="Poppins"/>
              </a:rPr>
            </a:br>
            <a:r>
              <a:rPr i="1" lang="en" sz="2400">
                <a:solidFill>
                  <a:srgbClr val="0212ED"/>
                </a:solidFill>
                <a:latin typeface="Poppins"/>
                <a:ea typeface="Poppins"/>
                <a:cs typeface="Poppins"/>
                <a:sym typeface="Poppins"/>
              </a:rPr>
              <a:t>instead of what we can’t 😣</a:t>
            </a:r>
            <a:endParaRPr i="1" sz="600">
              <a:solidFill>
                <a:srgbClr val="0212ED"/>
              </a:solidFill>
              <a:latin typeface="Poppins"/>
              <a:ea typeface="Poppins"/>
              <a:cs typeface="Poppins"/>
              <a:sym typeface="Poppins"/>
            </a:endParaRPr>
          </a:p>
          <a:p>
            <a:pPr indent="0" lvl="0" marL="0" rtl="0" algn="l">
              <a:spcBef>
                <a:spcPts val="0"/>
              </a:spcBef>
              <a:spcAft>
                <a:spcPts val="0"/>
              </a:spcAft>
              <a:buNone/>
            </a:pPr>
            <a:r>
              <a:t/>
            </a:r>
            <a:endParaRPr>
              <a:solidFill>
                <a:srgbClr val="0212ED"/>
              </a:solidFill>
              <a:latin typeface="Poppins"/>
              <a:ea typeface="Poppins"/>
              <a:cs typeface="Poppins"/>
              <a:sym typeface="Poppins"/>
            </a:endParaRPr>
          </a:p>
        </p:txBody>
      </p:sp>
      <p:pic>
        <p:nvPicPr>
          <p:cNvPr id="757" name="Google Shape;757;p71"/>
          <p:cNvPicPr preferRelativeResize="0"/>
          <p:nvPr/>
        </p:nvPicPr>
        <p:blipFill>
          <a:blip r:embed="rId4">
            <a:alphaModFix/>
          </a:blip>
          <a:stretch>
            <a:fillRect/>
          </a:stretch>
        </p:blipFill>
        <p:spPr>
          <a:xfrm>
            <a:off x="3771900" y="1464575"/>
            <a:ext cx="5035325" cy="2093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72"/>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763" name="Google Shape;763;p72"/>
          <p:cNvSpPr txBox="1"/>
          <p:nvPr/>
        </p:nvSpPr>
        <p:spPr>
          <a:xfrm>
            <a:off x="275650" y="2195850"/>
            <a:ext cx="8395200" cy="13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800"/>
              <a:buFont typeface="Arial"/>
              <a:buNone/>
            </a:pPr>
            <a:r>
              <a:rPr b="1" lang="en" sz="3700">
                <a:solidFill>
                  <a:schemeClr val="lt1"/>
                </a:solidFill>
                <a:latin typeface="Poppins"/>
                <a:ea typeface="Poppins"/>
                <a:cs typeface="Poppins"/>
                <a:sym typeface="Poppins"/>
              </a:rPr>
              <a:t>The Circle of Influence</a:t>
            </a:r>
            <a:endParaRPr b="1" sz="37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2800"/>
              <a:buFont typeface="Arial"/>
              <a:buNone/>
            </a:pPr>
            <a:r>
              <a:rPr lang="en" sz="2200">
                <a:solidFill>
                  <a:schemeClr val="lt1"/>
                </a:solidFill>
                <a:latin typeface="Poppins"/>
                <a:ea typeface="Poppins"/>
                <a:cs typeface="Poppins"/>
                <a:sym typeface="Poppins"/>
              </a:rPr>
              <a:t>Where and how you can influence the process </a:t>
            </a:r>
            <a:endParaRPr b="1" sz="3700">
              <a:solidFill>
                <a:schemeClr val="lt1"/>
              </a:solidFill>
              <a:latin typeface="Poppins"/>
              <a:ea typeface="Poppins"/>
              <a:cs typeface="Poppins"/>
              <a:sym typeface="Poppins"/>
            </a:endParaRPr>
          </a:p>
        </p:txBody>
      </p:sp>
      <p:sp>
        <p:nvSpPr>
          <p:cNvPr id="764" name="Google Shape;764;p72"/>
          <p:cNvSpPr txBox="1"/>
          <p:nvPr/>
        </p:nvSpPr>
        <p:spPr>
          <a:xfrm>
            <a:off x="275650" y="4519375"/>
            <a:ext cx="19332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Poppins Medium"/>
              <a:ea typeface="Poppins Medium"/>
              <a:cs typeface="Poppins Medium"/>
              <a:sym typeface="Poppi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73"/>
          <p:cNvPicPr preferRelativeResize="0"/>
          <p:nvPr/>
        </p:nvPicPr>
        <p:blipFill>
          <a:blip r:embed="rId3">
            <a:alphaModFix/>
          </a:blip>
          <a:stretch>
            <a:fillRect/>
          </a:stretch>
        </p:blipFill>
        <p:spPr>
          <a:xfrm>
            <a:off x="14468" y="-49050"/>
            <a:ext cx="9115064" cy="5143500"/>
          </a:xfrm>
          <a:prstGeom prst="rect">
            <a:avLst/>
          </a:prstGeom>
          <a:noFill/>
          <a:ln>
            <a:noFill/>
          </a:ln>
        </p:spPr>
      </p:pic>
      <p:pic>
        <p:nvPicPr>
          <p:cNvPr id="770" name="Google Shape;770;p73"/>
          <p:cNvPicPr preferRelativeResize="0"/>
          <p:nvPr/>
        </p:nvPicPr>
        <p:blipFill>
          <a:blip r:embed="rId4">
            <a:alphaModFix/>
          </a:blip>
          <a:stretch>
            <a:fillRect/>
          </a:stretch>
        </p:blipFill>
        <p:spPr>
          <a:xfrm>
            <a:off x="2409800" y="349650"/>
            <a:ext cx="4755525" cy="4428075"/>
          </a:xfrm>
          <a:prstGeom prst="rect">
            <a:avLst/>
          </a:prstGeom>
          <a:noFill/>
          <a:ln>
            <a:noFill/>
          </a:ln>
        </p:spPr>
      </p:pic>
      <p:grpSp>
        <p:nvGrpSpPr>
          <p:cNvPr id="771" name="Google Shape;771;p73"/>
          <p:cNvGrpSpPr/>
          <p:nvPr/>
        </p:nvGrpSpPr>
        <p:grpSpPr>
          <a:xfrm>
            <a:off x="5732465" y="1388125"/>
            <a:ext cx="2770560" cy="877325"/>
            <a:chOff x="5732325" y="1388125"/>
            <a:chExt cx="2437800" cy="877325"/>
          </a:xfrm>
        </p:grpSpPr>
        <p:sp>
          <p:nvSpPr>
            <p:cNvPr id="772" name="Google Shape;772;p73"/>
            <p:cNvSpPr txBox="1"/>
            <p:nvPr/>
          </p:nvSpPr>
          <p:spPr>
            <a:xfrm>
              <a:off x="5744300" y="1388125"/>
              <a:ext cx="959700" cy="354000"/>
            </a:xfrm>
            <a:prstGeom prst="rect">
              <a:avLst/>
            </a:prstGeom>
            <a:solidFill>
              <a:srgbClr val="DFF6FE"/>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Poppins"/>
                  <a:ea typeface="Poppins"/>
                  <a:cs typeface="Poppins"/>
                  <a:sym typeface="Poppins"/>
                </a:rPr>
                <a:t>CONCERN</a:t>
              </a:r>
              <a:endParaRPr b="1" sz="1100">
                <a:solidFill>
                  <a:schemeClr val="dk1"/>
                </a:solidFill>
                <a:latin typeface="Poppins"/>
                <a:ea typeface="Poppins"/>
                <a:cs typeface="Poppins"/>
                <a:sym typeface="Poppins"/>
              </a:endParaRPr>
            </a:p>
          </p:txBody>
        </p:sp>
        <p:sp>
          <p:nvSpPr>
            <p:cNvPr id="773" name="Google Shape;773;p73"/>
            <p:cNvSpPr txBox="1"/>
            <p:nvPr/>
          </p:nvSpPr>
          <p:spPr>
            <a:xfrm>
              <a:off x="5732325" y="1742250"/>
              <a:ext cx="243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a:ea typeface="Poppins"/>
                  <a:cs typeface="Poppins"/>
                  <a:sym typeface="Poppins"/>
                </a:rPr>
                <a:t>It doesn’t depend on us</a:t>
              </a:r>
              <a:br>
                <a:rPr lang="en" sz="1100">
                  <a:latin typeface="Poppins"/>
                  <a:ea typeface="Poppins"/>
                  <a:cs typeface="Poppins"/>
                  <a:sym typeface="Poppins"/>
                </a:rPr>
              </a:br>
              <a:r>
                <a:rPr lang="en" sz="1100">
                  <a:latin typeface="Poppins"/>
                  <a:ea typeface="Poppins"/>
                  <a:cs typeface="Poppins"/>
                  <a:sym typeface="Poppins"/>
                </a:rPr>
                <a:t>We can’t do anything</a:t>
              </a:r>
              <a:endParaRPr sz="1100">
                <a:latin typeface="Poppins"/>
                <a:ea typeface="Poppins"/>
                <a:cs typeface="Poppins"/>
                <a:sym typeface="Poppins"/>
              </a:endParaRPr>
            </a:p>
          </p:txBody>
        </p:sp>
      </p:grpSp>
      <p:grpSp>
        <p:nvGrpSpPr>
          <p:cNvPr id="774" name="Google Shape;774;p73"/>
          <p:cNvGrpSpPr/>
          <p:nvPr/>
        </p:nvGrpSpPr>
        <p:grpSpPr>
          <a:xfrm>
            <a:off x="4701000" y="1997725"/>
            <a:ext cx="2770500" cy="828800"/>
            <a:chOff x="4701000" y="1997725"/>
            <a:chExt cx="2770500" cy="828800"/>
          </a:xfrm>
        </p:grpSpPr>
        <p:sp>
          <p:nvSpPr>
            <p:cNvPr id="775" name="Google Shape;775;p73"/>
            <p:cNvSpPr txBox="1"/>
            <p:nvPr/>
          </p:nvSpPr>
          <p:spPr>
            <a:xfrm>
              <a:off x="4753800" y="1997725"/>
              <a:ext cx="959700" cy="354000"/>
            </a:xfrm>
            <a:prstGeom prst="rect">
              <a:avLst/>
            </a:prstGeom>
            <a:solidFill>
              <a:srgbClr val="93DFF9"/>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Poppins"/>
                  <a:ea typeface="Poppins"/>
                  <a:cs typeface="Poppins"/>
                  <a:sym typeface="Poppins"/>
                </a:rPr>
                <a:t>INFLUENCE</a:t>
              </a:r>
              <a:endParaRPr b="1" sz="1100">
                <a:solidFill>
                  <a:schemeClr val="dk1"/>
                </a:solidFill>
                <a:latin typeface="Poppins"/>
                <a:ea typeface="Poppins"/>
                <a:cs typeface="Poppins"/>
                <a:sym typeface="Poppins"/>
              </a:endParaRPr>
            </a:p>
          </p:txBody>
        </p:sp>
        <p:sp>
          <p:nvSpPr>
            <p:cNvPr id="776" name="Google Shape;776;p73"/>
            <p:cNvSpPr txBox="1"/>
            <p:nvPr/>
          </p:nvSpPr>
          <p:spPr>
            <a:xfrm>
              <a:off x="4701000" y="2303325"/>
              <a:ext cx="2770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a:ea typeface="Poppins"/>
                  <a:cs typeface="Poppins"/>
                  <a:sym typeface="Poppins"/>
                </a:rPr>
                <a:t>It doesn’t depend 100% on us but we can do something to influence it</a:t>
              </a:r>
              <a:endParaRPr sz="1100">
                <a:latin typeface="Poppins"/>
                <a:ea typeface="Poppins"/>
                <a:cs typeface="Poppins"/>
                <a:sym typeface="Poppins"/>
              </a:endParaRPr>
            </a:p>
          </p:txBody>
        </p:sp>
      </p:grpSp>
      <p:grpSp>
        <p:nvGrpSpPr>
          <p:cNvPr id="777" name="Google Shape;777;p73"/>
          <p:cNvGrpSpPr/>
          <p:nvPr/>
        </p:nvGrpSpPr>
        <p:grpSpPr>
          <a:xfrm>
            <a:off x="2934300" y="2394750"/>
            <a:ext cx="1992300" cy="752675"/>
            <a:chOff x="2934300" y="2394750"/>
            <a:chExt cx="1992300" cy="752675"/>
          </a:xfrm>
        </p:grpSpPr>
        <p:sp>
          <p:nvSpPr>
            <p:cNvPr id="778" name="Google Shape;778;p73"/>
            <p:cNvSpPr txBox="1"/>
            <p:nvPr/>
          </p:nvSpPr>
          <p:spPr>
            <a:xfrm>
              <a:off x="3010500" y="2394750"/>
              <a:ext cx="1590900" cy="354000"/>
            </a:xfrm>
            <a:prstGeom prst="rect">
              <a:avLst/>
            </a:prstGeom>
            <a:solidFill>
              <a:srgbClr val="1D9FCF"/>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Poppins"/>
                  <a:ea typeface="Poppins"/>
                  <a:cs typeface="Poppins"/>
                  <a:sym typeface="Poppins"/>
                </a:rPr>
                <a:t>CIRCLE OF CONTROL</a:t>
              </a:r>
              <a:endParaRPr b="1" sz="1100">
                <a:solidFill>
                  <a:schemeClr val="dk1"/>
                </a:solidFill>
                <a:latin typeface="Poppins"/>
                <a:ea typeface="Poppins"/>
                <a:cs typeface="Poppins"/>
                <a:sym typeface="Poppins"/>
              </a:endParaRPr>
            </a:p>
          </p:txBody>
        </p:sp>
        <p:sp>
          <p:nvSpPr>
            <p:cNvPr id="779" name="Google Shape;779;p73"/>
            <p:cNvSpPr txBox="1"/>
            <p:nvPr/>
          </p:nvSpPr>
          <p:spPr>
            <a:xfrm>
              <a:off x="2934300" y="2778125"/>
              <a:ext cx="199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oppins"/>
                  <a:ea typeface="Poppins"/>
                  <a:cs typeface="Poppins"/>
                  <a:sym typeface="Poppins"/>
                </a:rPr>
                <a:t>It depends 100% on us!</a:t>
              </a:r>
              <a:endParaRPr b="1" sz="1200">
                <a:latin typeface="Poppins"/>
                <a:ea typeface="Poppins"/>
                <a:cs typeface="Poppins"/>
                <a:sym typeface="Poppi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74"/>
          <p:cNvPicPr preferRelativeResize="0"/>
          <p:nvPr/>
        </p:nvPicPr>
        <p:blipFill>
          <a:blip r:embed="rId3">
            <a:alphaModFix/>
          </a:blip>
          <a:stretch>
            <a:fillRect/>
          </a:stretch>
        </p:blipFill>
        <p:spPr>
          <a:xfrm>
            <a:off x="14468" y="-49050"/>
            <a:ext cx="9115064" cy="5143500"/>
          </a:xfrm>
          <a:prstGeom prst="rect">
            <a:avLst/>
          </a:prstGeom>
          <a:noFill/>
          <a:ln>
            <a:noFill/>
          </a:ln>
        </p:spPr>
      </p:pic>
      <p:sp>
        <p:nvSpPr>
          <p:cNvPr id="785" name="Google Shape;785;p74"/>
          <p:cNvSpPr txBox="1"/>
          <p:nvPr/>
        </p:nvSpPr>
        <p:spPr>
          <a:xfrm>
            <a:off x="835800" y="1642475"/>
            <a:ext cx="7472400" cy="2696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Poppins"/>
              <a:buAutoNum type="arabicPeriod"/>
            </a:pPr>
            <a:r>
              <a:rPr lang="en" sz="1600">
                <a:latin typeface="Poppins"/>
                <a:ea typeface="Poppins"/>
                <a:cs typeface="Poppins"/>
                <a:sym typeface="Poppins"/>
              </a:rPr>
              <a:t>M</a:t>
            </a:r>
            <a:r>
              <a:rPr lang="en" sz="1600">
                <a:latin typeface="Poppins"/>
                <a:ea typeface="Poppins"/>
                <a:cs typeface="Poppins"/>
                <a:sym typeface="Poppins"/>
              </a:rPr>
              <a:t>ake a list of different factors that make you feel worried about your upcoming job search.</a:t>
            </a:r>
            <a:endParaRPr sz="1600">
              <a:latin typeface="Poppins"/>
              <a:ea typeface="Poppins"/>
              <a:cs typeface="Poppins"/>
              <a:sym typeface="Poppins"/>
            </a:endParaRPr>
          </a:p>
          <a:p>
            <a:pPr indent="-330200" lvl="0" marL="457200" rtl="0" algn="l">
              <a:lnSpc>
                <a:spcPct val="115000"/>
              </a:lnSpc>
              <a:spcBef>
                <a:spcPts val="0"/>
              </a:spcBef>
              <a:spcAft>
                <a:spcPts val="0"/>
              </a:spcAft>
              <a:buSzPts val="1600"/>
              <a:buFont typeface="Poppins"/>
              <a:buAutoNum type="arabicPeriod"/>
            </a:pPr>
            <a:r>
              <a:rPr lang="en" sz="1600">
                <a:latin typeface="Poppins"/>
                <a:ea typeface="Poppins"/>
                <a:cs typeface="Poppins"/>
                <a:sym typeface="Poppins"/>
              </a:rPr>
              <a:t>Classify those things according to the circle of influence:</a:t>
            </a:r>
            <a:endParaRPr sz="1600">
              <a:latin typeface="Poppins"/>
              <a:ea typeface="Poppins"/>
              <a:cs typeface="Poppins"/>
              <a:sym typeface="Poppins"/>
            </a:endParaRPr>
          </a:p>
          <a:p>
            <a:pPr indent="-330200" lvl="1" marL="914400" rtl="0" algn="l">
              <a:lnSpc>
                <a:spcPct val="115000"/>
              </a:lnSpc>
              <a:spcBef>
                <a:spcPts val="0"/>
              </a:spcBef>
              <a:spcAft>
                <a:spcPts val="0"/>
              </a:spcAft>
              <a:buSzPts val="1600"/>
              <a:buFont typeface="Work Sans"/>
              <a:buAutoNum type="alphaLcPeriod"/>
            </a:pPr>
            <a:r>
              <a:rPr lang="en" sz="1600">
                <a:latin typeface="Poppins"/>
                <a:ea typeface="Poppins"/>
                <a:cs typeface="Poppins"/>
                <a:sym typeface="Poppins"/>
              </a:rPr>
              <a:t>What are </a:t>
            </a:r>
            <a:r>
              <a:rPr b="1" lang="en" sz="1600">
                <a:latin typeface="Poppins"/>
                <a:ea typeface="Poppins"/>
                <a:cs typeface="Poppins"/>
                <a:sym typeface="Poppins"/>
              </a:rPr>
              <a:t>totally out of your control</a:t>
            </a:r>
            <a:r>
              <a:rPr lang="en" sz="1600">
                <a:latin typeface="Poppins"/>
                <a:ea typeface="Poppins"/>
                <a:cs typeface="Poppins"/>
                <a:sym typeface="Poppins"/>
              </a:rPr>
              <a:t>? (External circle: </a:t>
            </a:r>
            <a:r>
              <a:rPr lang="en" sz="1600">
                <a:solidFill>
                  <a:srgbClr val="0212ED"/>
                </a:solidFill>
                <a:latin typeface="Poppins"/>
                <a:ea typeface="Poppins"/>
                <a:cs typeface="Poppins"/>
                <a:sym typeface="Poppins"/>
              </a:rPr>
              <a:t>concerns</a:t>
            </a:r>
            <a:r>
              <a:rPr lang="en" sz="1600">
                <a:latin typeface="Poppins"/>
                <a:ea typeface="Poppins"/>
                <a:cs typeface="Poppins"/>
                <a:sym typeface="Poppins"/>
              </a:rPr>
              <a:t>).</a:t>
            </a:r>
            <a:endParaRPr sz="1600">
              <a:latin typeface="Poppins"/>
              <a:ea typeface="Poppins"/>
              <a:cs typeface="Poppins"/>
              <a:sym typeface="Poppins"/>
            </a:endParaRPr>
          </a:p>
          <a:p>
            <a:pPr indent="-330200" lvl="1" marL="914400" rtl="0" algn="l">
              <a:lnSpc>
                <a:spcPct val="115000"/>
              </a:lnSpc>
              <a:spcBef>
                <a:spcPts val="0"/>
              </a:spcBef>
              <a:spcAft>
                <a:spcPts val="0"/>
              </a:spcAft>
              <a:buSzPts val="1600"/>
              <a:buFont typeface="Work Sans"/>
              <a:buAutoNum type="alphaLcPeriod"/>
            </a:pPr>
            <a:r>
              <a:rPr lang="en" sz="1600">
                <a:latin typeface="Poppins"/>
                <a:ea typeface="Poppins"/>
                <a:cs typeface="Poppins"/>
                <a:sym typeface="Poppins"/>
              </a:rPr>
              <a:t>What are </a:t>
            </a:r>
            <a:r>
              <a:rPr b="1" lang="en" sz="1600">
                <a:latin typeface="Poppins"/>
                <a:ea typeface="Poppins"/>
                <a:cs typeface="Poppins"/>
                <a:sym typeface="Poppins"/>
              </a:rPr>
              <a:t>under your control and you can change</a:t>
            </a:r>
            <a:r>
              <a:rPr lang="en" sz="1600">
                <a:latin typeface="Poppins"/>
                <a:ea typeface="Poppins"/>
                <a:cs typeface="Poppins"/>
                <a:sym typeface="Poppins"/>
              </a:rPr>
              <a:t>? (inner circle: </a:t>
            </a:r>
            <a:r>
              <a:rPr lang="en" sz="1600">
                <a:solidFill>
                  <a:srgbClr val="0000FF"/>
                </a:solidFill>
                <a:latin typeface="Poppins"/>
                <a:ea typeface="Poppins"/>
                <a:cs typeface="Poppins"/>
                <a:sym typeface="Poppins"/>
              </a:rPr>
              <a:t>area of control</a:t>
            </a:r>
            <a:r>
              <a:rPr lang="en" sz="1600">
                <a:latin typeface="Poppins"/>
                <a:ea typeface="Poppins"/>
                <a:cs typeface="Poppins"/>
                <a:sym typeface="Poppins"/>
              </a:rPr>
              <a:t>).</a:t>
            </a:r>
            <a:endParaRPr sz="1600">
              <a:latin typeface="Poppins"/>
              <a:ea typeface="Poppins"/>
              <a:cs typeface="Poppins"/>
              <a:sym typeface="Poppins"/>
            </a:endParaRPr>
          </a:p>
          <a:p>
            <a:pPr indent="-330200" lvl="1" marL="914400" rtl="0" algn="l">
              <a:lnSpc>
                <a:spcPct val="115000"/>
              </a:lnSpc>
              <a:spcBef>
                <a:spcPts val="0"/>
              </a:spcBef>
              <a:spcAft>
                <a:spcPts val="0"/>
              </a:spcAft>
              <a:buSzPts val="1600"/>
              <a:buFont typeface="Work Sans"/>
              <a:buAutoNum type="alphaLcPeriod"/>
            </a:pPr>
            <a:r>
              <a:rPr lang="en" sz="1600">
                <a:latin typeface="Poppins"/>
                <a:ea typeface="Poppins"/>
                <a:cs typeface="Poppins"/>
                <a:sym typeface="Poppins"/>
              </a:rPr>
              <a:t>What are things </a:t>
            </a:r>
            <a:r>
              <a:rPr b="1" lang="en" sz="1600">
                <a:latin typeface="Poppins"/>
                <a:ea typeface="Poppins"/>
                <a:cs typeface="Poppins"/>
                <a:sym typeface="Poppins"/>
              </a:rPr>
              <a:t>you can influence in some way</a:t>
            </a:r>
            <a:r>
              <a:rPr lang="en" sz="1600">
                <a:latin typeface="Poppins"/>
                <a:ea typeface="Poppins"/>
                <a:cs typeface="Poppins"/>
                <a:sym typeface="Poppins"/>
              </a:rPr>
              <a:t>? (mid circle: </a:t>
            </a:r>
            <a:r>
              <a:rPr lang="en" sz="1600">
                <a:solidFill>
                  <a:srgbClr val="0000FF"/>
                </a:solidFill>
                <a:latin typeface="Poppins"/>
                <a:ea typeface="Poppins"/>
                <a:cs typeface="Poppins"/>
                <a:sym typeface="Poppins"/>
              </a:rPr>
              <a:t>circle of influence</a:t>
            </a:r>
            <a:r>
              <a:rPr lang="en" sz="1600">
                <a:latin typeface="Poppins"/>
                <a:ea typeface="Poppins"/>
                <a:cs typeface="Poppins"/>
                <a:sym typeface="Poppins"/>
              </a:rPr>
              <a:t>).</a:t>
            </a:r>
            <a:endParaRPr sz="1600">
              <a:latin typeface="Poppins"/>
              <a:ea typeface="Poppins"/>
              <a:cs typeface="Poppins"/>
              <a:sym typeface="Poppins"/>
            </a:endParaRPr>
          </a:p>
        </p:txBody>
      </p:sp>
      <p:sp>
        <p:nvSpPr>
          <p:cNvPr id="786" name="Google Shape;786;p74"/>
          <p:cNvSpPr txBox="1"/>
          <p:nvPr>
            <p:ph idx="4294967295" type="body"/>
          </p:nvPr>
        </p:nvSpPr>
        <p:spPr>
          <a:xfrm>
            <a:off x="355350" y="677625"/>
            <a:ext cx="8433300" cy="5691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b="1" lang="en" sz="1900">
                <a:solidFill>
                  <a:srgbClr val="0212ED"/>
                </a:solidFill>
                <a:latin typeface="Poppins"/>
                <a:ea typeface="Poppins"/>
                <a:cs typeface="Poppins"/>
                <a:sym typeface="Poppins"/>
              </a:rPr>
              <a:t>Let’s reflect on this</a:t>
            </a:r>
            <a:endParaRPr sz="1500">
              <a:solidFill>
                <a:srgbClr val="0212ED"/>
              </a:solidFill>
              <a:latin typeface="Poppins"/>
              <a:ea typeface="Poppins"/>
              <a:cs typeface="Poppins"/>
              <a:sym typeface="Poppi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pic>
        <p:nvPicPr>
          <p:cNvPr id="791" name="Google Shape;791;p75"/>
          <p:cNvPicPr preferRelativeResize="0"/>
          <p:nvPr/>
        </p:nvPicPr>
        <p:blipFill>
          <a:blip r:embed="rId3">
            <a:alphaModFix/>
          </a:blip>
          <a:stretch>
            <a:fillRect/>
          </a:stretch>
        </p:blipFill>
        <p:spPr>
          <a:xfrm>
            <a:off x="14468" y="-49050"/>
            <a:ext cx="9115064" cy="5143500"/>
          </a:xfrm>
          <a:prstGeom prst="rect">
            <a:avLst/>
          </a:prstGeom>
          <a:noFill/>
          <a:ln>
            <a:noFill/>
          </a:ln>
        </p:spPr>
      </p:pic>
      <p:grpSp>
        <p:nvGrpSpPr>
          <p:cNvPr id="792" name="Google Shape;792;p75"/>
          <p:cNvGrpSpPr/>
          <p:nvPr/>
        </p:nvGrpSpPr>
        <p:grpSpPr>
          <a:xfrm>
            <a:off x="3789439" y="381104"/>
            <a:ext cx="4792222" cy="4396680"/>
            <a:chOff x="2341750" y="286275"/>
            <a:chExt cx="4823575" cy="4491450"/>
          </a:xfrm>
        </p:grpSpPr>
        <p:pic>
          <p:nvPicPr>
            <p:cNvPr id="793" name="Google Shape;793;p75"/>
            <p:cNvPicPr preferRelativeResize="0"/>
            <p:nvPr/>
          </p:nvPicPr>
          <p:blipFill>
            <a:blip r:embed="rId4">
              <a:alphaModFix/>
            </a:blip>
            <a:stretch>
              <a:fillRect/>
            </a:stretch>
          </p:blipFill>
          <p:spPr>
            <a:xfrm>
              <a:off x="2341750" y="286275"/>
              <a:ext cx="4823575" cy="4491450"/>
            </a:xfrm>
            <a:prstGeom prst="rect">
              <a:avLst/>
            </a:prstGeom>
            <a:noFill/>
            <a:ln>
              <a:noFill/>
            </a:ln>
          </p:spPr>
        </p:pic>
        <p:sp>
          <p:nvSpPr>
            <p:cNvPr id="794" name="Google Shape;794;p75"/>
            <p:cNvSpPr txBox="1"/>
            <p:nvPr/>
          </p:nvSpPr>
          <p:spPr>
            <a:xfrm>
              <a:off x="5744300" y="1388125"/>
              <a:ext cx="959700" cy="361500"/>
            </a:xfrm>
            <a:prstGeom prst="rect">
              <a:avLst/>
            </a:prstGeom>
            <a:solidFill>
              <a:srgbClr val="DFF6FE"/>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Poppins"/>
                  <a:ea typeface="Poppins"/>
                  <a:cs typeface="Poppins"/>
                  <a:sym typeface="Poppins"/>
                </a:rPr>
                <a:t>CONCERN</a:t>
              </a:r>
              <a:endParaRPr b="1" sz="1100">
                <a:solidFill>
                  <a:schemeClr val="dk1"/>
                </a:solidFill>
                <a:latin typeface="Poppins"/>
                <a:ea typeface="Poppins"/>
                <a:cs typeface="Poppins"/>
                <a:sym typeface="Poppins"/>
              </a:endParaRPr>
            </a:p>
          </p:txBody>
        </p:sp>
      </p:grpSp>
      <p:grpSp>
        <p:nvGrpSpPr>
          <p:cNvPr id="795" name="Google Shape;795;p75"/>
          <p:cNvGrpSpPr/>
          <p:nvPr/>
        </p:nvGrpSpPr>
        <p:grpSpPr>
          <a:xfrm>
            <a:off x="958346" y="1277717"/>
            <a:ext cx="2831189" cy="2942263"/>
            <a:chOff x="958345" y="1518034"/>
            <a:chExt cx="2677500" cy="4360200"/>
          </a:xfrm>
        </p:grpSpPr>
        <p:sp>
          <p:nvSpPr>
            <p:cNvPr id="796" name="Google Shape;796;p75"/>
            <p:cNvSpPr/>
            <p:nvPr/>
          </p:nvSpPr>
          <p:spPr>
            <a:xfrm>
              <a:off x="958345" y="1518034"/>
              <a:ext cx="2677500" cy="4360200"/>
            </a:xfrm>
            <a:prstGeom prst="rect">
              <a:avLst/>
            </a:prstGeom>
            <a:solidFill>
              <a:srgbClr val="D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oppins"/>
                <a:ea typeface="Poppins"/>
                <a:cs typeface="Poppins"/>
                <a:sym typeface="Poppins"/>
              </a:endParaRPr>
            </a:p>
          </p:txBody>
        </p:sp>
        <p:sp>
          <p:nvSpPr>
            <p:cNvPr id="797" name="Google Shape;797;p75"/>
            <p:cNvSpPr txBox="1"/>
            <p:nvPr/>
          </p:nvSpPr>
          <p:spPr>
            <a:xfrm>
              <a:off x="1066346" y="1850577"/>
              <a:ext cx="2461500" cy="369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Other candidates</a:t>
              </a:r>
              <a:endParaRPr>
                <a:solidFill>
                  <a:srgbClr val="333333"/>
                </a:solidFill>
                <a:latin typeface="Poppins"/>
                <a:ea typeface="Poppins"/>
                <a:cs typeface="Poppins"/>
                <a:sym typeface="Poppins"/>
              </a:endParaRPr>
            </a:p>
            <a:p>
              <a:pPr indent="-317500" lvl="0" marL="457200" rtl="0" algn="l">
                <a:spcBef>
                  <a:spcPts val="0"/>
                </a:spcBef>
                <a:spcAft>
                  <a:spcPts val="0"/>
                </a:spcAft>
                <a:buClr>
                  <a:srgbClr val="333333"/>
                </a:buClr>
                <a:buSzPts val="1400"/>
                <a:buFont typeface="Poppins"/>
                <a:buChar char="●"/>
              </a:pPr>
              <a:r>
                <a:rPr lang="en">
                  <a:solidFill>
                    <a:srgbClr val="333333"/>
                  </a:solidFill>
                  <a:latin typeface="Poppins"/>
                  <a:ea typeface="Poppins"/>
                  <a:cs typeface="Poppins"/>
                  <a:sym typeface="Poppins"/>
                </a:rPr>
                <a:t>Discrimination </a:t>
              </a:r>
              <a:r>
                <a:rPr i="1" lang="en" sz="1000">
                  <a:solidFill>
                    <a:srgbClr val="333333"/>
                  </a:solidFill>
                  <a:latin typeface="Poppins"/>
                  <a:ea typeface="Poppins"/>
                  <a:cs typeface="Poppins"/>
                  <a:sym typeface="Poppins"/>
                </a:rPr>
                <a:t>(nationality, gender, age, etc.)</a:t>
              </a:r>
              <a:endParaRPr i="1" sz="1000">
                <a:solidFill>
                  <a:srgbClr val="333333"/>
                </a:solidFill>
                <a:latin typeface="Poppins"/>
                <a:ea typeface="Poppins"/>
                <a:cs typeface="Poppins"/>
                <a:sym typeface="Poppins"/>
              </a:endParaRPr>
            </a:p>
            <a:p>
              <a:pPr indent="-317500" lvl="0" marL="457200" rtl="0" algn="l">
                <a:spcBef>
                  <a:spcPts val="0"/>
                </a:spcBef>
                <a:spcAft>
                  <a:spcPts val="0"/>
                </a:spcAft>
                <a:buClr>
                  <a:srgbClr val="333333"/>
                </a:buClr>
                <a:buSzPts val="1400"/>
                <a:buFont typeface="Poppins"/>
                <a:buChar char="●"/>
              </a:pPr>
              <a:r>
                <a:rPr lang="en">
                  <a:solidFill>
                    <a:srgbClr val="333333"/>
                  </a:solidFill>
                  <a:latin typeface="Poppins"/>
                  <a:ea typeface="Poppins"/>
                  <a:cs typeface="Poppins"/>
                  <a:sym typeface="Poppins"/>
                </a:rPr>
                <a:t>Jobs are for seniors</a:t>
              </a:r>
              <a:endParaRPr>
                <a:solidFill>
                  <a:srgbClr val="333333"/>
                </a:solidFill>
                <a:latin typeface="Poppins"/>
                <a:ea typeface="Poppins"/>
                <a:cs typeface="Poppins"/>
                <a:sym typeface="Poppins"/>
              </a:endParaRPr>
            </a:p>
            <a:p>
              <a:pPr indent="-317500" lvl="0" marL="457200" rtl="0" algn="l">
                <a:spcBef>
                  <a:spcPts val="0"/>
                </a:spcBef>
                <a:spcAft>
                  <a:spcPts val="0"/>
                </a:spcAft>
                <a:buClr>
                  <a:srgbClr val="333333"/>
                </a:buClr>
                <a:buSzPts val="1400"/>
                <a:buFont typeface="Poppins"/>
                <a:buChar char="●"/>
              </a:pPr>
              <a:r>
                <a:rPr lang="en">
                  <a:solidFill>
                    <a:srgbClr val="333333"/>
                  </a:solidFill>
                  <a:latin typeface="Poppins"/>
                  <a:ea typeface="Poppins"/>
                  <a:cs typeface="Poppins"/>
                  <a:sym typeface="Poppins"/>
                </a:rPr>
                <a:t>Market saturation</a:t>
              </a:r>
              <a:endParaRPr>
                <a:solidFill>
                  <a:srgbClr val="333333"/>
                </a:solidFill>
                <a:latin typeface="Poppins"/>
                <a:ea typeface="Poppins"/>
                <a:cs typeface="Poppins"/>
                <a:sym typeface="Poppins"/>
              </a:endParaRPr>
            </a:p>
            <a:p>
              <a:pPr indent="-317500" lvl="0" marL="457200" rtl="0" algn="l">
                <a:spcBef>
                  <a:spcPts val="0"/>
                </a:spcBef>
                <a:spcAft>
                  <a:spcPts val="0"/>
                </a:spcAft>
                <a:buClr>
                  <a:srgbClr val="333333"/>
                </a:buClr>
                <a:buSzPts val="1400"/>
                <a:buFont typeface="Poppins"/>
                <a:buChar char="●"/>
              </a:pPr>
              <a:r>
                <a:rPr lang="en">
                  <a:solidFill>
                    <a:srgbClr val="333333"/>
                  </a:solidFill>
                  <a:latin typeface="Poppins"/>
                  <a:ea typeface="Poppins"/>
                  <a:cs typeface="Poppins"/>
                  <a:sym typeface="Poppins"/>
                </a:rPr>
                <a:t>Economy</a:t>
              </a:r>
              <a:endParaRPr>
                <a:solidFill>
                  <a:srgbClr val="333333"/>
                </a:solidFill>
                <a:latin typeface="Poppins"/>
                <a:ea typeface="Poppins"/>
                <a:cs typeface="Poppins"/>
                <a:sym typeface="Poppins"/>
              </a:endParaRPr>
            </a:p>
            <a:p>
              <a:pPr indent="-317500" lvl="0" marL="457200" rtl="0" algn="l">
                <a:spcBef>
                  <a:spcPts val="0"/>
                </a:spcBef>
                <a:spcAft>
                  <a:spcPts val="0"/>
                </a:spcAft>
                <a:buClr>
                  <a:srgbClr val="333333"/>
                </a:buClr>
                <a:buSzPts val="1400"/>
                <a:buFont typeface="Poppins"/>
                <a:buChar char="●"/>
              </a:pPr>
              <a:r>
                <a:rPr lang="en">
                  <a:solidFill>
                    <a:srgbClr val="333333"/>
                  </a:solidFill>
                  <a:latin typeface="Poppins"/>
                  <a:ea typeface="Poppins"/>
                  <a:cs typeface="Poppins"/>
                  <a:sym typeface="Poppins"/>
                </a:rPr>
                <a:t>A company’s decision</a:t>
              </a:r>
              <a:endParaRPr>
                <a:solidFill>
                  <a:srgbClr val="333333"/>
                </a:solidFill>
                <a:latin typeface="Poppins"/>
                <a:ea typeface="Poppins"/>
                <a:cs typeface="Poppins"/>
                <a:sym typeface="Poppins"/>
              </a:endParaRPr>
            </a:p>
            <a:p>
              <a:pPr indent="-317500" lvl="0" marL="457200" rtl="0" algn="l">
                <a:spcBef>
                  <a:spcPts val="0"/>
                </a:spcBef>
                <a:spcAft>
                  <a:spcPts val="0"/>
                </a:spcAft>
                <a:buClr>
                  <a:srgbClr val="333333"/>
                </a:buClr>
                <a:buSzPts val="1400"/>
                <a:buFont typeface="Poppins"/>
                <a:buChar char="●"/>
              </a:pPr>
              <a:r>
                <a:rPr lang="en">
                  <a:solidFill>
                    <a:srgbClr val="333333"/>
                  </a:solidFill>
                  <a:latin typeface="Poppins"/>
                  <a:ea typeface="Poppins"/>
                  <a:cs typeface="Poppins"/>
                  <a:sym typeface="Poppins"/>
                </a:rPr>
                <a:t>Not receiving a reply</a:t>
              </a:r>
              <a:endParaRPr>
                <a:solidFill>
                  <a:srgbClr val="333333"/>
                </a:solidFill>
                <a:latin typeface="Poppins"/>
                <a:ea typeface="Poppins"/>
                <a:cs typeface="Poppins"/>
                <a:sym typeface="Poppins"/>
              </a:endParaRPr>
            </a:p>
            <a:p>
              <a:pPr indent="-317500" lvl="0" marL="457200" rtl="0" algn="l">
                <a:spcBef>
                  <a:spcPts val="0"/>
                </a:spcBef>
                <a:spcAft>
                  <a:spcPts val="0"/>
                </a:spcAft>
                <a:buClr>
                  <a:srgbClr val="333333"/>
                </a:buClr>
                <a:buSzPts val="1400"/>
                <a:buFont typeface="Poppins"/>
                <a:buChar char="●"/>
              </a:pPr>
              <a:r>
                <a:rPr lang="en">
                  <a:solidFill>
                    <a:srgbClr val="333333"/>
                  </a:solidFill>
                  <a:latin typeface="Poppins"/>
                  <a:ea typeface="Poppins"/>
                  <a:cs typeface="Poppins"/>
                  <a:sym typeface="Poppins"/>
                </a:rPr>
                <a:t>Not getting feedback</a:t>
              </a:r>
              <a:endParaRPr>
                <a:solidFill>
                  <a:srgbClr val="333333"/>
                </a:solidFill>
                <a:latin typeface="Poppins"/>
                <a:ea typeface="Poppins"/>
                <a:cs typeface="Poppins"/>
                <a:sym typeface="Poppins"/>
              </a:endParaRPr>
            </a:p>
            <a:p>
              <a:pPr indent="-317500" lvl="0" marL="457200" rtl="0" algn="l">
                <a:spcBef>
                  <a:spcPts val="0"/>
                </a:spcBef>
                <a:spcAft>
                  <a:spcPts val="0"/>
                </a:spcAft>
                <a:buClr>
                  <a:srgbClr val="333333"/>
                </a:buClr>
                <a:buSzPts val="1400"/>
                <a:buFont typeface="Poppins"/>
                <a:buChar char="●"/>
              </a:pPr>
              <a:r>
                <a:rPr lang="en">
                  <a:solidFill>
                    <a:srgbClr val="333333"/>
                  </a:solidFill>
                  <a:latin typeface="Poppins"/>
                  <a:ea typeface="Poppins"/>
                  <a:cs typeface="Poppins"/>
                  <a:sym typeface="Poppins"/>
                </a:rPr>
                <a:t>The content of the bootcamp.</a:t>
              </a:r>
              <a:endParaRPr>
                <a:solidFill>
                  <a:srgbClr val="333333"/>
                </a:solidFill>
                <a:latin typeface="Poppins"/>
                <a:ea typeface="Poppins"/>
                <a:cs typeface="Poppins"/>
                <a:sym typeface="Poppi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76"/>
          <p:cNvPicPr preferRelativeResize="0"/>
          <p:nvPr/>
        </p:nvPicPr>
        <p:blipFill>
          <a:blip r:embed="rId3">
            <a:alphaModFix/>
          </a:blip>
          <a:stretch>
            <a:fillRect/>
          </a:stretch>
        </p:blipFill>
        <p:spPr>
          <a:xfrm>
            <a:off x="14468" y="-49050"/>
            <a:ext cx="9115064" cy="5143500"/>
          </a:xfrm>
          <a:prstGeom prst="rect">
            <a:avLst/>
          </a:prstGeom>
          <a:noFill/>
          <a:ln>
            <a:noFill/>
          </a:ln>
        </p:spPr>
      </p:pic>
      <p:grpSp>
        <p:nvGrpSpPr>
          <p:cNvPr id="803" name="Google Shape;803;p76"/>
          <p:cNvGrpSpPr/>
          <p:nvPr/>
        </p:nvGrpSpPr>
        <p:grpSpPr>
          <a:xfrm>
            <a:off x="3789439" y="381104"/>
            <a:ext cx="4792222" cy="4396680"/>
            <a:chOff x="2341750" y="286275"/>
            <a:chExt cx="4823575" cy="4491450"/>
          </a:xfrm>
        </p:grpSpPr>
        <p:pic>
          <p:nvPicPr>
            <p:cNvPr id="804" name="Google Shape;804;p76"/>
            <p:cNvPicPr preferRelativeResize="0"/>
            <p:nvPr/>
          </p:nvPicPr>
          <p:blipFill>
            <a:blip r:embed="rId4">
              <a:alphaModFix/>
            </a:blip>
            <a:stretch>
              <a:fillRect/>
            </a:stretch>
          </p:blipFill>
          <p:spPr>
            <a:xfrm>
              <a:off x="2341750" y="286275"/>
              <a:ext cx="4823575" cy="4491450"/>
            </a:xfrm>
            <a:prstGeom prst="rect">
              <a:avLst/>
            </a:prstGeom>
            <a:noFill/>
            <a:ln>
              <a:noFill/>
            </a:ln>
          </p:spPr>
        </p:pic>
        <p:sp>
          <p:nvSpPr>
            <p:cNvPr id="805" name="Google Shape;805;p76"/>
            <p:cNvSpPr txBox="1"/>
            <p:nvPr/>
          </p:nvSpPr>
          <p:spPr>
            <a:xfrm>
              <a:off x="4921653" y="1848770"/>
              <a:ext cx="959700" cy="361500"/>
            </a:xfrm>
            <a:prstGeom prst="rect">
              <a:avLst/>
            </a:prstGeom>
            <a:solidFill>
              <a:srgbClr val="93DFF9"/>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Poppins"/>
                  <a:ea typeface="Poppins"/>
                  <a:cs typeface="Poppins"/>
                  <a:sym typeface="Poppins"/>
                </a:rPr>
                <a:t>INFLUENCE</a:t>
              </a:r>
              <a:endParaRPr b="1" sz="1100">
                <a:solidFill>
                  <a:schemeClr val="dk1"/>
                </a:solidFill>
                <a:latin typeface="Poppins"/>
                <a:ea typeface="Poppins"/>
                <a:cs typeface="Poppins"/>
                <a:sym typeface="Poppins"/>
              </a:endParaRPr>
            </a:p>
          </p:txBody>
        </p:sp>
      </p:grpSp>
      <p:grpSp>
        <p:nvGrpSpPr>
          <p:cNvPr id="806" name="Google Shape;806;p76"/>
          <p:cNvGrpSpPr/>
          <p:nvPr/>
        </p:nvGrpSpPr>
        <p:grpSpPr>
          <a:xfrm>
            <a:off x="958350" y="1052275"/>
            <a:ext cx="2831188" cy="3464611"/>
            <a:chOff x="958345" y="1113257"/>
            <a:chExt cx="2677500" cy="4157700"/>
          </a:xfrm>
        </p:grpSpPr>
        <p:sp>
          <p:nvSpPr>
            <p:cNvPr id="807" name="Google Shape;807;p76"/>
            <p:cNvSpPr/>
            <p:nvPr/>
          </p:nvSpPr>
          <p:spPr>
            <a:xfrm>
              <a:off x="958345" y="1113257"/>
              <a:ext cx="2677500" cy="4157700"/>
            </a:xfrm>
            <a:prstGeom prst="rect">
              <a:avLst/>
            </a:prstGeom>
            <a:solidFill>
              <a:srgbClr val="93DF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6"/>
            <p:cNvSpPr txBox="1"/>
            <p:nvPr/>
          </p:nvSpPr>
          <p:spPr>
            <a:xfrm>
              <a:off x="1075500" y="1185681"/>
              <a:ext cx="2461500" cy="4063800"/>
            </a:xfrm>
            <a:prstGeom prst="rect">
              <a:avLst/>
            </a:prstGeom>
            <a:solidFill>
              <a:srgbClr val="93DFF9"/>
            </a:solid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333333"/>
                </a:buClr>
                <a:buSzPts val="1300"/>
                <a:buFont typeface="Poppins"/>
                <a:buChar char="●"/>
              </a:pPr>
              <a:r>
                <a:rPr lang="en" sz="1300">
                  <a:solidFill>
                    <a:schemeClr val="dk1"/>
                  </a:solidFill>
                  <a:latin typeface="Poppins"/>
                  <a:ea typeface="Poppins"/>
                  <a:cs typeface="Poppins"/>
                  <a:sym typeface="Poppins"/>
                </a:rPr>
                <a:t>Can’t control the job market, but can tailor our applications and build connections.</a:t>
              </a:r>
              <a:endParaRPr sz="1300">
                <a:solidFill>
                  <a:schemeClr val="dk1"/>
                </a:solidFill>
                <a:latin typeface="Poppins"/>
                <a:ea typeface="Poppins"/>
                <a:cs typeface="Poppins"/>
                <a:sym typeface="Poppins"/>
              </a:endParaRPr>
            </a:p>
            <a:p>
              <a:pPr indent="-311150" lvl="0" marL="457200" rtl="0" algn="l">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Can’t control companies’ culture, but you can find ways to relate to their values and mission/decide if you want to be part of it or not.</a:t>
              </a:r>
              <a:endParaRPr sz="1300">
                <a:solidFill>
                  <a:schemeClr val="dk1"/>
                </a:solidFill>
                <a:latin typeface="Poppins"/>
                <a:ea typeface="Poppins"/>
                <a:cs typeface="Poppins"/>
                <a:sym typeface="Poppins"/>
              </a:endParaRPr>
            </a:p>
            <a:p>
              <a:pPr indent="-311150" lvl="0" marL="457200" rtl="0" algn="l">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Can’t control the HR decision on hiring you, but can show enthusiasm and the value of your skills.</a:t>
              </a:r>
              <a:endParaRPr sz="1300">
                <a:solidFill>
                  <a:schemeClr val="dk1"/>
                </a:solidFill>
                <a:latin typeface="Poppins"/>
                <a:ea typeface="Poppins"/>
                <a:cs typeface="Poppins"/>
                <a:sym typeface="Poppins"/>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p77"/>
          <p:cNvPicPr preferRelativeResize="0"/>
          <p:nvPr/>
        </p:nvPicPr>
        <p:blipFill>
          <a:blip r:embed="rId3">
            <a:alphaModFix/>
          </a:blip>
          <a:stretch>
            <a:fillRect/>
          </a:stretch>
        </p:blipFill>
        <p:spPr>
          <a:xfrm>
            <a:off x="14468" y="-49050"/>
            <a:ext cx="9115064" cy="5143500"/>
          </a:xfrm>
          <a:prstGeom prst="rect">
            <a:avLst/>
          </a:prstGeom>
          <a:noFill/>
          <a:ln>
            <a:noFill/>
          </a:ln>
        </p:spPr>
      </p:pic>
      <p:pic>
        <p:nvPicPr>
          <p:cNvPr id="814" name="Google Shape;814;p77"/>
          <p:cNvPicPr preferRelativeResize="0"/>
          <p:nvPr/>
        </p:nvPicPr>
        <p:blipFill>
          <a:blip r:embed="rId4">
            <a:alphaModFix/>
          </a:blip>
          <a:stretch>
            <a:fillRect/>
          </a:stretch>
        </p:blipFill>
        <p:spPr>
          <a:xfrm>
            <a:off x="3941950" y="286275"/>
            <a:ext cx="4823575" cy="4491450"/>
          </a:xfrm>
          <a:prstGeom prst="rect">
            <a:avLst/>
          </a:prstGeom>
          <a:noFill/>
          <a:ln>
            <a:noFill/>
          </a:ln>
        </p:spPr>
      </p:pic>
      <p:grpSp>
        <p:nvGrpSpPr>
          <p:cNvPr id="815" name="Google Shape;815;p77"/>
          <p:cNvGrpSpPr/>
          <p:nvPr/>
        </p:nvGrpSpPr>
        <p:grpSpPr>
          <a:xfrm>
            <a:off x="958261" y="747475"/>
            <a:ext cx="2983538" cy="3859575"/>
            <a:chOff x="958350" y="747475"/>
            <a:chExt cx="2677500" cy="3859575"/>
          </a:xfrm>
        </p:grpSpPr>
        <p:sp>
          <p:nvSpPr>
            <p:cNvPr id="816" name="Google Shape;816;p77"/>
            <p:cNvSpPr/>
            <p:nvPr/>
          </p:nvSpPr>
          <p:spPr>
            <a:xfrm>
              <a:off x="958350" y="747475"/>
              <a:ext cx="2677500" cy="3804900"/>
            </a:xfrm>
            <a:prstGeom prst="rect">
              <a:avLst/>
            </a:prstGeom>
            <a:solidFill>
              <a:srgbClr val="1D9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77"/>
            <p:cNvSpPr txBox="1"/>
            <p:nvPr/>
          </p:nvSpPr>
          <p:spPr>
            <a:xfrm>
              <a:off x="1075499" y="758950"/>
              <a:ext cx="2443200" cy="3848100"/>
            </a:xfrm>
            <a:prstGeom prst="rect">
              <a:avLst/>
            </a:prstGeom>
            <a:solidFill>
              <a:srgbClr val="1D9FCF"/>
            </a:solid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000000"/>
                </a:buClr>
                <a:buSzPts val="1400"/>
                <a:buFont typeface="Work Sans"/>
                <a:buChar char="●"/>
              </a:pPr>
              <a:r>
                <a:rPr lang="en">
                  <a:solidFill>
                    <a:srgbClr val="000000"/>
                  </a:solidFill>
                  <a:latin typeface="Work Sans"/>
                  <a:ea typeface="Work Sans"/>
                  <a:cs typeface="Work Sans"/>
                  <a:sym typeface="Work Sans"/>
                </a:rPr>
                <a:t>Gaining confidence through practice</a:t>
              </a:r>
              <a:endParaRPr>
                <a:solidFill>
                  <a:srgbClr val="000000"/>
                </a:solidFill>
                <a:latin typeface="Work Sans"/>
                <a:ea typeface="Work Sans"/>
                <a:cs typeface="Work Sans"/>
                <a:sym typeface="Work Sans"/>
              </a:endParaRPr>
            </a:p>
            <a:p>
              <a:pPr indent="-317500" lvl="0" marL="457200" rtl="0" algn="l">
                <a:spcBef>
                  <a:spcPts val="0"/>
                </a:spcBef>
                <a:spcAft>
                  <a:spcPts val="0"/>
                </a:spcAft>
                <a:buClr>
                  <a:srgbClr val="000000"/>
                </a:buClr>
                <a:buSzPts val="1400"/>
                <a:buFont typeface="Work Sans"/>
                <a:buChar char="●"/>
              </a:pPr>
              <a:r>
                <a:rPr lang="en">
                  <a:solidFill>
                    <a:srgbClr val="000000"/>
                  </a:solidFill>
                  <a:latin typeface="Work Sans"/>
                  <a:ea typeface="Work Sans"/>
                  <a:cs typeface="Work Sans"/>
                  <a:sym typeface="Work Sans"/>
                </a:rPr>
                <a:t>Being committed</a:t>
              </a:r>
              <a:endParaRPr>
                <a:solidFill>
                  <a:srgbClr val="000000"/>
                </a:solidFill>
                <a:latin typeface="Work Sans"/>
                <a:ea typeface="Work Sans"/>
                <a:cs typeface="Work Sans"/>
                <a:sym typeface="Work Sans"/>
              </a:endParaRPr>
            </a:p>
            <a:p>
              <a:pPr indent="-317500" lvl="0" marL="457200" rtl="0" algn="l">
                <a:spcBef>
                  <a:spcPts val="0"/>
                </a:spcBef>
                <a:spcAft>
                  <a:spcPts val="0"/>
                </a:spcAft>
                <a:buClr>
                  <a:srgbClr val="000000"/>
                </a:buClr>
                <a:buSzPts val="1400"/>
                <a:buFont typeface="Work Sans"/>
                <a:buChar char="●"/>
              </a:pPr>
              <a:r>
                <a:rPr lang="en">
                  <a:solidFill>
                    <a:srgbClr val="000000"/>
                  </a:solidFill>
                  <a:latin typeface="Work Sans"/>
                  <a:ea typeface="Work Sans"/>
                  <a:cs typeface="Work Sans"/>
                  <a:sym typeface="Work Sans"/>
                </a:rPr>
                <a:t>Your attitude/thoughts</a:t>
              </a:r>
              <a:endParaRPr>
                <a:solidFill>
                  <a:srgbClr val="000000"/>
                </a:solidFill>
                <a:latin typeface="Work Sans"/>
                <a:ea typeface="Work Sans"/>
                <a:cs typeface="Work Sans"/>
                <a:sym typeface="Work Sans"/>
              </a:endParaRPr>
            </a:p>
            <a:p>
              <a:pPr indent="-317500" lvl="0" marL="457200" rtl="0" algn="l">
                <a:spcBef>
                  <a:spcPts val="0"/>
                </a:spcBef>
                <a:spcAft>
                  <a:spcPts val="0"/>
                </a:spcAft>
                <a:buClr>
                  <a:srgbClr val="000000"/>
                </a:buClr>
                <a:buSzPts val="1400"/>
                <a:buFont typeface="Work Sans"/>
                <a:buChar char="●"/>
              </a:pPr>
              <a:r>
                <a:rPr lang="en">
                  <a:solidFill>
                    <a:srgbClr val="000000"/>
                  </a:solidFill>
                  <a:latin typeface="Work Sans"/>
                  <a:ea typeface="Work Sans"/>
                  <a:cs typeface="Work Sans"/>
                  <a:sym typeface="Work Sans"/>
                </a:rPr>
                <a:t>Organise your time</a:t>
              </a:r>
              <a:endParaRPr>
                <a:solidFill>
                  <a:srgbClr val="000000"/>
                </a:solidFill>
                <a:latin typeface="Work Sans"/>
                <a:ea typeface="Work Sans"/>
                <a:cs typeface="Work Sans"/>
                <a:sym typeface="Work Sans"/>
              </a:endParaRPr>
            </a:p>
            <a:p>
              <a:pPr indent="-317500" lvl="0" marL="457200" rtl="0" algn="l">
                <a:spcBef>
                  <a:spcPts val="0"/>
                </a:spcBef>
                <a:spcAft>
                  <a:spcPts val="0"/>
                </a:spcAft>
                <a:buClr>
                  <a:srgbClr val="000000"/>
                </a:buClr>
                <a:buSzPts val="1400"/>
                <a:buFont typeface="Work Sans"/>
                <a:buChar char="●"/>
              </a:pPr>
              <a:r>
                <a:rPr lang="en">
                  <a:solidFill>
                    <a:srgbClr val="000000"/>
                  </a:solidFill>
                  <a:latin typeface="Work Sans"/>
                  <a:ea typeface="Work Sans"/>
                  <a:cs typeface="Work Sans"/>
                  <a:sym typeface="Work Sans"/>
                </a:rPr>
                <a:t>Setting weekly goals</a:t>
              </a:r>
              <a:endParaRPr>
                <a:solidFill>
                  <a:srgbClr val="000000"/>
                </a:solidFill>
                <a:latin typeface="Work Sans"/>
                <a:ea typeface="Work Sans"/>
                <a:cs typeface="Work Sans"/>
                <a:sym typeface="Work Sans"/>
              </a:endParaRPr>
            </a:p>
            <a:p>
              <a:pPr indent="-317500" lvl="0" marL="457200" rtl="0" algn="l">
                <a:spcBef>
                  <a:spcPts val="0"/>
                </a:spcBef>
                <a:spcAft>
                  <a:spcPts val="0"/>
                </a:spcAft>
                <a:buClr>
                  <a:srgbClr val="000000"/>
                </a:buClr>
                <a:buSzPts val="1400"/>
                <a:buFont typeface="Work Sans"/>
                <a:buChar char="●"/>
              </a:pPr>
              <a:r>
                <a:rPr lang="en">
                  <a:solidFill>
                    <a:srgbClr val="000000"/>
                  </a:solidFill>
                  <a:latin typeface="Work Sans"/>
                  <a:ea typeface="Work Sans"/>
                  <a:cs typeface="Work Sans"/>
                  <a:sym typeface="Work Sans"/>
                </a:rPr>
                <a:t>Having a strategy</a:t>
              </a:r>
              <a:endParaRPr>
                <a:solidFill>
                  <a:srgbClr val="000000"/>
                </a:solidFill>
                <a:latin typeface="Work Sans"/>
                <a:ea typeface="Work Sans"/>
                <a:cs typeface="Work Sans"/>
                <a:sym typeface="Work Sans"/>
              </a:endParaRPr>
            </a:p>
            <a:p>
              <a:pPr indent="-317500" lvl="0" marL="457200" rtl="0" algn="l">
                <a:spcBef>
                  <a:spcPts val="0"/>
                </a:spcBef>
                <a:spcAft>
                  <a:spcPts val="0"/>
                </a:spcAft>
                <a:buClr>
                  <a:srgbClr val="000000"/>
                </a:buClr>
                <a:buSzPts val="1400"/>
                <a:buFont typeface="Work Sans"/>
                <a:buChar char="●"/>
              </a:pPr>
              <a:r>
                <a:rPr lang="en">
                  <a:solidFill>
                    <a:srgbClr val="000000"/>
                  </a:solidFill>
                  <a:latin typeface="Work Sans"/>
                  <a:ea typeface="Work Sans"/>
                  <a:cs typeface="Work Sans"/>
                  <a:sym typeface="Work Sans"/>
                </a:rPr>
                <a:t>Tracking progress</a:t>
              </a:r>
              <a:endParaRPr>
                <a:solidFill>
                  <a:srgbClr val="000000"/>
                </a:solidFill>
                <a:latin typeface="Work Sans"/>
                <a:ea typeface="Work Sans"/>
                <a:cs typeface="Work Sans"/>
                <a:sym typeface="Work Sans"/>
              </a:endParaRPr>
            </a:p>
            <a:p>
              <a:pPr indent="-317500" lvl="0" marL="457200" rtl="0" algn="l">
                <a:spcBef>
                  <a:spcPts val="0"/>
                </a:spcBef>
                <a:spcAft>
                  <a:spcPts val="0"/>
                </a:spcAft>
                <a:buClr>
                  <a:srgbClr val="000000"/>
                </a:buClr>
                <a:buSzPts val="1400"/>
                <a:buFont typeface="Work Sans"/>
                <a:buChar char="●"/>
              </a:pPr>
              <a:r>
                <a:rPr lang="en">
                  <a:solidFill>
                    <a:srgbClr val="000000"/>
                  </a:solidFill>
                  <a:latin typeface="Work Sans"/>
                  <a:ea typeface="Work Sans"/>
                  <a:cs typeface="Work Sans"/>
                  <a:sym typeface="Work Sans"/>
                </a:rPr>
                <a:t>Honing skills</a:t>
              </a:r>
              <a:endParaRPr>
                <a:solidFill>
                  <a:srgbClr val="000000"/>
                </a:solidFill>
                <a:latin typeface="Work Sans"/>
                <a:ea typeface="Work Sans"/>
                <a:cs typeface="Work Sans"/>
                <a:sym typeface="Work Sans"/>
              </a:endParaRPr>
            </a:p>
            <a:p>
              <a:pPr indent="-317500" lvl="0" marL="457200" rtl="0" algn="l">
                <a:spcBef>
                  <a:spcPts val="0"/>
                </a:spcBef>
                <a:spcAft>
                  <a:spcPts val="0"/>
                </a:spcAft>
                <a:buClr>
                  <a:srgbClr val="000000"/>
                </a:buClr>
                <a:buSzPts val="1400"/>
                <a:buFont typeface="Work Sans"/>
                <a:buChar char="●"/>
              </a:pPr>
              <a:r>
                <a:rPr lang="en">
                  <a:solidFill>
                    <a:srgbClr val="000000"/>
                  </a:solidFill>
                  <a:latin typeface="Work Sans"/>
                  <a:ea typeface="Work Sans"/>
                  <a:cs typeface="Work Sans"/>
                  <a:sym typeface="Work Sans"/>
                </a:rPr>
                <a:t>Take in feedback to progress</a:t>
              </a:r>
              <a:endParaRPr>
                <a:solidFill>
                  <a:srgbClr val="000000"/>
                </a:solidFill>
                <a:latin typeface="Work Sans"/>
                <a:ea typeface="Work Sans"/>
                <a:cs typeface="Work Sans"/>
                <a:sym typeface="Work Sans"/>
              </a:endParaRPr>
            </a:p>
            <a:p>
              <a:pPr indent="-317500" lvl="0" marL="457200" rtl="0" algn="l">
                <a:spcBef>
                  <a:spcPts val="0"/>
                </a:spcBef>
                <a:spcAft>
                  <a:spcPts val="0"/>
                </a:spcAft>
                <a:buClr>
                  <a:srgbClr val="000000"/>
                </a:buClr>
                <a:buSzPts val="1400"/>
                <a:buFont typeface="Work Sans"/>
                <a:buChar char="●"/>
              </a:pPr>
              <a:r>
                <a:rPr lang="en">
                  <a:solidFill>
                    <a:srgbClr val="000000"/>
                  </a:solidFill>
                  <a:latin typeface="Work Sans"/>
                  <a:ea typeface="Work Sans"/>
                  <a:cs typeface="Work Sans"/>
                  <a:sym typeface="Work Sans"/>
                </a:rPr>
                <a:t>Be open to new things</a:t>
              </a:r>
              <a:endParaRPr>
                <a:solidFill>
                  <a:srgbClr val="000000"/>
                </a:solidFill>
                <a:latin typeface="Work Sans"/>
                <a:ea typeface="Work Sans"/>
                <a:cs typeface="Work Sans"/>
                <a:sym typeface="Work Sans"/>
              </a:endParaRPr>
            </a:p>
            <a:p>
              <a:pPr indent="-317500" lvl="0" marL="457200" rtl="0" algn="l">
                <a:spcBef>
                  <a:spcPts val="0"/>
                </a:spcBef>
                <a:spcAft>
                  <a:spcPts val="0"/>
                </a:spcAft>
                <a:buClr>
                  <a:srgbClr val="000000"/>
                </a:buClr>
                <a:buSzPts val="1400"/>
                <a:buFont typeface="Work Sans"/>
                <a:buChar char="●"/>
              </a:pPr>
              <a:r>
                <a:rPr lang="en">
                  <a:solidFill>
                    <a:srgbClr val="000000"/>
                  </a:solidFill>
                  <a:latin typeface="Work Sans"/>
                  <a:ea typeface="Work Sans"/>
                  <a:cs typeface="Work Sans"/>
                  <a:sym typeface="Work Sans"/>
                </a:rPr>
                <a:t>Willingness to improve</a:t>
              </a:r>
              <a:endParaRPr>
                <a:solidFill>
                  <a:srgbClr val="000000"/>
                </a:solidFill>
                <a:latin typeface="Work Sans"/>
                <a:ea typeface="Work Sans"/>
                <a:cs typeface="Work Sans"/>
                <a:sym typeface="Work Sans"/>
              </a:endParaRPr>
            </a:p>
            <a:p>
              <a:pPr indent="-317500" lvl="0" marL="457200" rtl="0" algn="l">
                <a:spcBef>
                  <a:spcPts val="0"/>
                </a:spcBef>
                <a:spcAft>
                  <a:spcPts val="0"/>
                </a:spcAft>
                <a:buClr>
                  <a:srgbClr val="333333"/>
                </a:buClr>
                <a:buSzPts val="1400"/>
                <a:buFont typeface="Work Sans"/>
                <a:buChar char="●"/>
              </a:pPr>
              <a:r>
                <a:rPr lang="en">
                  <a:solidFill>
                    <a:srgbClr val="333333"/>
                  </a:solidFill>
                  <a:latin typeface="Work Sans"/>
                  <a:ea typeface="Work Sans"/>
                  <a:cs typeface="Work Sans"/>
                  <a:sym typeface="Work Sans"/>
                </a:rPr>
                <a:t>Working on building a network </a:t>
              </a:r>
              <a:endParaRPr>
                <a:solidFill>
                  <a:srgbClr val="333333"/>
                </a:solidFill>
                <a:latin typeface="Work Sans"/>
                <a:ea typeface="Work Sans"/>
                <a:cs typeface="Work Sans"/>
                <a:sym typeface="Work Sans"/>
              </a:endParaRPr>
            </a:p>
            <a:p>
              <a:pPr indent="-317500" lvl="0" marL="457200" rtl="0" algn="l">
                <a:spcBef>
                  <a:spcPts val="0"/>
                </a:spcBef>
                <a:spcAft>
                  <a:spcPts val="0"/>
                </a:spcAft>
                <a:buClr>
                  <a:srgbClr val="333333"/>
                </a:buClr>
                <a:buSzPts val="1400"/>
                <a:buFont typeface="Work Sans"/>
                <a:buChar char="●"/>
              </a:pPr>
              <a:r>
                <a:rPr lang="en">
                  <a:solidFill>
                    <a:srgbClr val="333333"/>
                  </a:solidFill>
                  <a:latin typeface="Work Sans"/>
                  <a:ea typeface="Work Sans"/>
                  <a:cs typeface="Work Sans"/>
                  <a:sym typeface="Work Sans"/>
                </a:rPr>
                <a:t>Learning from others</a:t>
              </a:r>
              <a:endParaRPr>
                <a:solidFill>
                  <a:srgbClr val="333333"/>
                </a:solidFill>
                <a:latin typeface="Work Sans"/>
                <a:ea typeface="Work Sans"/>
                <a:cs typeface="Work Sans"/>
                <a:sym typeface="Work Sans"/>
              </a:endParaRPr>
            </a:p>
            <a:p>
              <a:pPr indent="0" lvl="0" marL="457200" rtl="0" algn="l">
                <a:spcBef>
                  <a:spcPts val="0"/>
                </a:spcBef>
                <a:spcAft>
                  <a:spcPts val="0"/>
                </a:spcAft>
                <a:buNone/>
              </a:pPr>
              <a:r>
                <a:rPr lang="en">
                  <a:solidFill>
                    <a:srgbClr val="333333"/>
                  </a:solidFill>
                  <a:latin typeface="Work Sans"/>
                  <a:ea typeface="Work Sans"/>
                  <a:cs typeface="Work Sans"/>
                  <a:sym typeface="Work Sans"/>
                </a:rPr>
                <a:t>i.e. Ironhacker Alumni</a:t>
              </a:r>
              <a:endParaRPr>
                <a:solidFill>
                  <a:srgbClr val="000000"/>
                </a:solidFill>
                <a:latin typeface="Work Sans"/>
                <a:ea typeface="Work Sans"/>
                <a:cs typeface="Work Sans"/>
                <a:sym typeface="Work Sans"/>
              </a:endParaRPr>
            </a:p>
          </p:txBody>
        </p:sp>
      </p:grpSp>
      <p:sp>
        <p:nvSpPr>
          <p:cNvPr id="818" name="Google Shape;818;p77"/>
          <p:cNvSpPr txBox="1"/>
          <p:nvPr/>
        </p:nvSpPr>
        <p:spPr>
          <a:xfrm>
            <a:off x="4572000" y="2394750"/>
            <a:ext cx="1590900" cy="354000"/>
          </a:xfrm>
          <a:prstGeom prst="rect">
            <a:avLst/>
          </a:prstGeom>
          <a:solidFill>
            <a:srgbClr val="1D9FCF"/>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Poppins"/>
                <a:ea typeface="Poppins"/>
                <a:cs typeface="Poppins"/>
                <a:sym typeface="Poppins"/>
              </a:rPr>
              <a:t>CIRCLE OF CONTROL</a:t>
            </a:r>
            <a:endParaRPr b="1" sz="1100">
              <a:solidFill>
                <a:schemeClr val="dk1"/>
              </a:solidFill>
              <a:latin typeface="Poppins"/>
              <a:ea typeface="Poppins"/>
              <a:cs typeface="Poppins"/>
              <a:sym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p78"/>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824" name="Google Shape;824;p78"/>
          <p:cNvSpPr txBox="1"/>
          <p:nvPr/>
        </p:nvSpPr>
        <p:spPr>
          <a:xfrm>
            <a:off x="275650" y="2195850"/>
            <a:ext cx="8395200" cy="13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800"/>
              <a:buFont typeface="Arial"/>
              <a:buNone/>
            </a:pPr>
            <a:r>
              <a:rPr b="1" lang="en" sz="3700">
                <a:solidFill>
                  <a:schemeClr val="lt1"/>
                </a:solidFill>
                <a:latin typeface="Poppins"/>
                <a:ea typeface="Poppins"/>
                <a:cs typeface="Poppins"/>
                <a:sym typeface="Poppins"/>
              </a:rPr>
              <a:t>How to expand your</a:t>
            </a:r>
            <a:endParaRPr b="1" sz="37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2800"/>
              <a:buFont typeface="Arial"/>
              <a:buNone/>
            </a:pPr>
            <a:r>
              <a:rPr b="1" lang="en" sz="3700">
                <a:solidFill>
                  <a:schemeClr val="lt1"/>
                </a:solidFill>
                <a:latin typeface="Poppins"/>
                <a:ea typeface="Poppins"/>
                <a:cs typeface="Poppins"/>
                <a:sym typeface="Poppins"/>
              </a:rPr>
              <a:t>Circle of Influence</a:t>
            </a:r>
            <a:endParaRPr b="1" sz="37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2800"/>
              <a:buFont typeface="Arial"/>
              <a:buNone/>
            </a:pPr>
            <a:r>
              <a:t/>
            </a:r>
            <a:endParaRPr b="1" sz="3700">
              <a:solidFill>
                <a:schemeClr val="lt1"/>
              </a:solidFill>
              <a:latin typeface="Poppins"/>
              <a:ea typeface="Poppins"/>
              <a:cs typeface="Poppins"/>
              <a:sym typeface="Poppins"/>
            </a:endParaRPr>
          </a:p>
        </p:txBody>
      </p:sp>
      <p:sp>
        <p:nvSpPr>
          <p:cNvPr id="825" name="Google Shape;825;p78"/>
          <p:cNvSpPr txBox="1"/>
          <p:nvPr/>
        </p:nvSpPr>
        <p:spPr>
          <a:xfrm>
            <a:off x="275650" y="4519375"/>
            <a:ext cx="19332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Poppins Medium"/>
              <a:ea typeface="Poppins Medium"/>
              <a:cs typeface="Poppins Medium"/>
              <a:sym typeface="Poppi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43"/>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180" name="Google Shape;180;p43"/>
          <p:cNvSpPr txBox="1"/>
          <p:nvPr/>
        </p:nvSpPr>
        <p:spPr>
          <a:xfrm>
            <a:off x="275650" y="1797550"/>
            <a:ext cx="8700600" cy="166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100"/>
              <a:buFont typeface="Arial"/>
              <a:buNone/>
            </a:pPr>
            <a:r>
              <a:rPr b="1" lang="en" sz="4100">
                <a:solidFill>
                  <a:schemeClr val="lt1"/>
                </a:solidFill>
                <a:latin typeface="Poppins"/>
                <a:ea typeface="Poppins"/>
                <a:cs typeface="Poppins"/>
                <a:sym typeface="Poppins"/>
              </a:rPr>
              <a:t>From the wild to the</a:t>
            </a:r>
            <a:endParaRPr b="1" sz="41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4100"/>
              <a:buFont typeface="Arial"/>
              <a:buNone/>
            </a:pPr>
            <a:r>
              <a:rPr b="1" lang="en" sz="4100">
                <a:solidFill>
                  <a:schemeClr val="lt1"/>
                </a:solidFill>
                <a:latin typeface="Poppins"/>
                <a:ea typeface="Poppins"/>
                <a:cs typeface="Poppins"/>
                <a:sym typeface="Poppins"/>
              </a:rPr>
              <a:t>workforce</a:t>
            </a:r>
            <a:endParaRPr b="1" sz="41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4100"/>
              <a:buFont typeface="Arial"/>
              <a:buNone/>
            </a:pPr>
            <a:r>
              <a:rPr lang="en" sz="2500">
                <a:solidFill>
                  <a:schemeClr val="lt1"/>
                </a:solidFill>
                <a:latin typeface="Poppins"/>
                <a:ea typeface="Poppins"/>
                <a:cs typeface="Poppins"/>
                <a:sym typeface="Poppins"/>
              </a:rPr>
              <a:t>Hunting in the jungle &amp; the job-hunt</a:t>
            </a:r>
            <a:endParaRPr sz="2500">
              <a:solidFill>
                <a:schemeClr val="lt1"/>
              </a:solidFill>
              <a:latin typeface="Poppins"/>
              <a:ea typeface="Poppins"/>
              <a:cs typeface="Poppins"/>
              <a:sym typeface="Poppins"/>
            </a:endParaRPr>
          </a:p>
        </p:txBody>
      </p:sp>
      <p:sp>
        <p:nvSpPr>
          <p:cNvPr id="181" name="Google Shape;181;p43"/>
          <p:cNvSpPr txBox="1"/>
          <p:nvPr/>
        </p:nvSpPr>
        <p:spPr>
          <a:xfrm>
            <a:off x="275650" y="4519375"/>
            <a:ext cx="19332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Poppins Medium"/>
              <a:ea typeface="Poppins Medium"/>
              <a:cs typeface="Poppins Medium"/>
              <a:sym typeface="Poppins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79"/>
          <p:cNvPicPr preferRelativeResize="0"/>
          <p:nvPr/>
        </p:nvPicPr>
        <p:blipFill>
          <a:blip r:embed="rId3">
            <a:alphaModFix/>
          </a:blip>
          <a:stretch>
            <a:fillRect/>
          </a:stretch>
        </p:blipFill>
        <p:spPr>
          <a:xfrm>
            <a:off x="14468" y="-49050"/>
            <a:ext cx="9115064" cy="5143500"/>
          </a:xfrm>
          <a:prstGeom prst="rect">
            <a:avLst/>
          </a:prstGeom>
          <a:noFill/>
          <a:ln>
            <a:noFill/>
          </a:ln>
        </p:spPr>
      </p:pic>
      <p:sp>
        <p:nvSpPr>
          <p:cNvPr id="831" name="Google Shape;831;p79"/>
          <p:cNvSpPr txBox="1"/>
          <p:nvPr>
            <p:ph idx="4294967295" type="body"/>
          </p:nvPr>
        </p:nvSpPr>
        <p:spPr>
          <a:xfrm>
            <a:off x="450600" y="3028950"/>
            <a:ext cx="8242800" cy="167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0212ED"/>
                </a:solidFill>
                <a:latin typeface="Poppins"/>
                <a:ea typeface="Poppins"/>
                <a:cs typeface="Poppins"/>
                <a:sym typeface="Poppins"/>
              </a:rPr>
              <a:t>Ask yourself questions before making statements.</a:t>
            </a:r>
            <a:endParaRPr>
              <a:latin typeface="Poppins"/>
              <a:ea typeface="Poppins"/>
              <a:cs typeface="Poppins"/>
              <a:sym typeface="Poppins"/>
            </a:endParaRPr>
          </a:p>
          <a:p>
            <a:pPr indent="-317500" lvl="1" marL="914400" rtl="0" algn="ctr">
              <a:spcBef>
                <a:spcPts val="1600"/>
              </a:spcBef>
              <a:spcAft>
                <a:spcPts val="0"/>
              </a:spcAft>
              <a:buSzPts val="1400"/>
              <a:buFont typeface="Poppins"/>
              <a:buAutoNum type="alphaLcPeriod"/>
            </a:pPr>
            <a:r>
              <a:rPr lang="en">
                <a:latin typeface="Poppins"/>
                <a:ea typeface="Poppins"/>
                <a:cs typeface="Poppins"/>
                <a:sym typeface="Poppins"/>
              </a:rPr>
              <a:t>What can I do differently? What can I try that I haven’t yet?</a:t>
            </a:r>
            <a:endParaRPr>
              <a:latin typeface="Poppins"/>
              <a:ea typeface="Poppins"/>
              <a:cs typeface="Poppins"/>
              <a:sym typeface="Poppins"/>
            </a:endParaRPr>
          </a:p>
          <a:p>
            <a:pPr indent="-317500" lvl="1" marL="914400" rtl="0" algn="ctr">
              <a:spcBef>
                <a:spcPts val="0"/>
              </a:spcBef>
              <a:spcAft>
                <a:spcPts val="0"/>
              </a:spcAft>
              <a:buSzPts val="1400"/>
              <a:buFont typeface="Poppins"/>
              <a:buAutoNum type="alphaLcPeriod"/>
            </a:pPr>
            <a:r>
              <a:rPr lang="en">
                <a:latin typeface="Poppins"/>
                <a:ea typeface="Poppins"/>
                <a:cs typeface="Poppins"/>
                <a:sym typeface="Poppins"/>
              </a:rPr>
              <a:t>Who could help me with other perspective?</a:t>
            </a:r>
            <a:endParaRPr>
              <a:latin typeface="Poppins"/>
              <a:ea typeface="Poppins"/>
              <a:cs typeface="Poppins"/>
              <a:sym typeface="Poppins"/>
            </a:endParaRPr>
          </a:p>
          <a:p>
            <a:pPr indent="-317500" lvl="1" marL="914400" rtl="0" algn="ctr">
              <a:spcBef>
                <a:spcPts val="0"/>
              </a:spcBef>
              <a:spcAft>
                <a:spcPts val="0"/>
              </a:spcAft>
              <a:buSzPts val="1400"/>
              <a:buFont typeface="Poppins"/>
              <a:buAutoNum type="alphaLcPeriod"/>
            </a:pPr>
            <a:r>
              <a:rPr lang="en">
                <a:latin typeface="Poppins"/>
                <a:ea typeface="Poppins"/>
                <a:cs typeface="Poppins"/>
                <a:sym typeface="Poppins"/>
              </a:rPr>
              <a:t>Reorganize your actions accordingly.</a:t>
            </a:r>
            <a:endParaRPr>
              <a:latin typeface="Poppins"/>
              <a:ea typeface="Poppins"/>
              <a:cs typeface="Poppins"/>
              <a:sym typeface="Poppins"/>
            </a:endParaRPr>
          </a:p>
        </p:txBody>
      </p:sp>
      <p:pic>
        <p:nvPicPr>
          <p:cNvPr id="832" name="Google Shape;832;p79"/>
          <p:cNvPicPr preferRelativeResize="0"/>
          <p:nvPr/>
        </p:nvPicPr>
        <p:blipFill>
          <a:blip r:embed="rId4">
            <a:alphaModFix/>
          </a:blip>
          <a:stretch>
            <a:fillRect/>
          </a:stretch>
        </p:blipFill>
        <p:spPr>
          <a:xfrm>
            <a:off x="2733374" y="609600"/>
            <a:ext cx="3677249" cy="20684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80"/>
          <p:cNvPicPr preferRelativeResize="0"/>
          <p:nvPr/>
        </p:nvPicPr>
        <p:blipFill>
          <a:blip r:embed="rId3">
            <a:alphaModFix/>
          </a:blip>
          <a:stretch>
            <a:fillRect/>
          </a:stretch>
        </p:blipFill>
        <p:spPr>
          <a:xfrm>
            <a:off x="14468" y="-49050"/>
            <a:ext cx="9115064" cy="5143500"/>
          </a:xfrm>
          <a:prstGeom prst="rect">
            <a:avLst/>
          </a:prstGeom>
          <a:noFill/>
          <a:ln>
            <a:noFill/>
          </a:ln>
        </p:spPr>
      </p:pic>
      <p:sp>
        <p:nvSpPr>
          <p:cNvPr id="838" name="Google Shape;838;p80"/>
          <p:cNvSpPr txBox="1"/>
          <p:nvPr>
            <p:ph idx="4294967295" type="body"/>
          </p:nvPr>
        </p:nvSpPr>
        <p:spPr>
          <a:xfrm>
            <a:off x="450600" y="2066675"/>
            <a:ext cx="8242800" cy="172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0212ED"/>
                </a:solidFill>
                <a:latin typeface="Poppins"/>
                <a:ea typeface="Poppins"/>
                <a:cs typeface="Poppins"/>
                <a:sym typeface="Poppins"/>
              </a:rPr>
              <a:t>TAKE ACTION: </a:t>
            </a:r>
            <a:r>
              <a:rPr b="1" lang="en" sz="1700">
                <a:solidFill>
                  <a:srgbClr val="0212ED"/>
                </a:solidFill>
                <a:latin typeface="Poppins"/>
                <a:ea typeface="Poppins"/>
                <a:cs typeface="Poppins"/>
                <a:sym typeface="Poppins"/>
              </a:rPr>
              <a:t>Keep in mind: there are things you can’t control, but you may INFLUENCE them:</a:t>
            </a:r>
            <a:endParaRPr b="1" sz="1700">
              <a:solidFill>
                <a:srgbClr val="0212ED"/>
              </a:solidFill>
              <a:latin typeface="Poppins"/>
              <a:ea typeface="Poppins"/>
              <a:cs typeface="Poppins"/>
              <a:sym typeface="Poppins"/>
            </a:endParaRPr>
          </a:p>
          <a:p>
            <a:pPr indent="-304800" lvl="1" marL="914400" rtl="0" algn="ctr">
              <a:spcBef>
                <a:spcPts val="1600"/>
              </a:spcBef>
              <a:spcAft>
                <a:spcPts val="0"/>
              </a:spcAft>
              <a:buSzPts val="1200"/>
              <a:buFont typeface="Poppins"/>
              <a:buAutoNum type="alphaLcPeriod"/>
            </a:pPr>
            <a:r>
              <a:rPr lang="en" sz="1200">
                <a:latin typeface="Poppins"/>
                <a:ea typeface="Poppins"/>
                <a:cs typeface="Poppins"/>
                <a:sym typeface="Poppins"/>
              </a:rPr>
              <a:t>Online and onsite networking.</a:t>
            </a:r>
            <a:endParaRPr sz="1200">
              <a:latin typeface="Poppins"/>
              <a:ea typeface="Poppins"/>
              <a:cs typeface="Poppins"/>
              <a:sym typeface="Poppins"/>
            </a:endParaRPr>
          </a:p>
          <a:p>
            <a:pPr indent="-304800" lvl="1" marL="914400" rtl="0" algn="ctr">
              <a:spcBef>
                <a:spcPts val="0"/>
              </a:spcBef>
              <a:spcAft>
                <a:spcPts val="0"/>
              </a:spcAft>
              <a:buSzPts val="1200"/>
              <a:buFont typeface="Poppins"/>
              <a:buAutoNum type="alphaLcPeriod"/>
            </a:pPr>
            <a:r>
              <a:rPr lang="en" sz="1200">
                <a:latin typeface="Poppins"/>
                <a:ea typeface="Poppins"/>
                <a:cs typeface="Poppins"/>
                <a:sym typeface="Poppins"/>
              </a:rPr>
              <a:t>Research companies you want to be part of, and tailor your applications to fit their needs.</a:t>
            </a:r>
            <a:endParaRPr sz="1200">
              <a:latin typeface="Poppins"/>
              <a:ea typeface="Poppins"/>
              <a:cs typeface="Poppins"/>
              <a:sym typeface="Poppins"/>
            </a:endParaRPr>
          </a:p>
          <a:p>
            <a:pPr indent="-304800" lvl="1" marL="914400" rtl="0" algn="ctr">
              <a:spcBef>
                <a:spcPts val="0"/>
              </a:spcBef>
              <a:spcAft>
                <a:spcPts val="0"/>
              </a:spcAft>
              <a:buSzPts val="1200"/>
              <a:buFont typeface="Poppins"/>
              <a:buAutoNum type="alphaLcPeriod"/>
            </a:pPr>
            <a:r>
              <a:rPr lang="en" sz="1200">
                <a:latin typeface="Poppins"/>
                <a:ea typeface="Poppins"/>
                <a:cs typeface="Poppins"/>
                <a:sym typeface="Poppins"/>
              </a:rPr>
              <a:t>Volunteer or intern.</a:t>
            </a:r>
            <a:endParaRPr sz="1200">
              <a:latin typeface="Poppins"/>
              <a:ea typeface="Poppins"/>
              <a:cs typeface="Poppins"/>
              <a:sym typeface="Poppins"/>
            </a:endParaRPr>
          </a:p>
          <a:p>
            <a:pPr indent="-304800" lvl="1" marL="914400" rtl="0" algn="ctr">
              <a:spcBef>
                <a:spcPts val="0"/>
              </a:spcBef>
              <a:spcAft>
                <a:spcPts val="0"/>
              </a:spcAft>
              <a:buSzPts val="1200"/>
              <a:buFont typeface="Poppins"/>
              <a:buAutoNum type="alphaLcPeriod"/>
            </a:pPr>
            <a:r>
              <a:rPr lang="en" sz="1200">
                <a:latin typeface="Poppins"/>
                <a:ea typeface="Poppins"/>
                <a:cs typeface="Poppins"/>
                <a:sym typeface="Poppins"/>
              </a:rPr>
              <a:t>Keep building your skills: create projects or improve the ones you already have.</a:t>
            </a:r>
            <a:endParaRPr sz="1200">
              <a:latin typeface="Poppins"/>
              <a:ea typeface="Poppins"/>
              <a:cs typeface="Poppins"/>
              <a:sym typeface="Poppins"/>
            </a:endParaRPr>
          </a:p>
          <a:p>
            <a:pPr indent="-304800" lvl="1" marL="914400" rtl="0" algn="ctr">
              <a:spcBef>
                <a:spcPts val="0"/>
              </a:spcBef>
              <a:spcAft>
                <a:spcPts val="0"/>
              </a:spcAft>
              <a:buSzPts val="1200"/>
              <a:buFont typeface="Poppins"/>
              <a:buAutoNum type="alphaLcPeriod"/>
            </a:pPr>
            <a:r>
              <a:rPr lang="en" sz="1200">
                <a:latin typeface="Poppins"/>
                <a:ea typeface="Poppins"/>
                <a:cs typeface="Poppins"/>
                <a:sym typeface="Poppins"/>
              </a:rPr>
              <a:t>Be proactive: apply, look for people that work in those companies, ask for feedback, do spontaneous applications.</a:t>
            </a:r>
            <a:endParaRPr sz="1200">
              <a:latin typeface="Poppins"/>
              <a:ea typeface="Poppins"/>
              <a:cs typeface="Poppins"/>
              <a:sym typeface="Poppins"/>
            </a:endParaRPr>
          </a:p>
          <a:p>
            <a:pPr indent="-304800" lvl="1" marL="914400" rtl="0" algn="ctr">
              <a:spcBef>
                <a:spcPts val="0"/>
              </a:spcBef>
              <a:spcAft>
                <a:spcPts val="0"/>
              </a:spcAft>
              <a:buSzPts val="1200"/>
              <a:buFont typeface="Poppins"/>
              <a:buAutoNum type="alphaLcPeriod"/>
            </a:pPr>
            <a:r>
              <a:rPr lang="en" sz="1200">
                <a:latin typeface="Poppins"/>
                <a:ea typeface="Poppins"/>
                <a:cs typeface="Poppins"/>
                <a:sym typeface="Poppins"/>
              </a:rPr>
              <a:t>Look for a mentor.</a:t>
            </a:r>
            <a:endParaRPr sz="1200">
              <a:latin typeface="Poppins"/>
              <a:ea typeface="Poppins"/>
              <a:cs typeface="Poppins"/>
              <a:sym typeface="Poppins"/>
            </a:endParaRPr>
          </a:p>
          <a:p>
            <a:pPr indent="-304800" lvl="1" marL="914400" rtl="0" algn="ctr">
              <a:spcBef>
                <a:spcPts val="0"/>
              </a:spcBef>
              <a:spcAft>
                <a:spcPts val="0"/>
              </a:spcAft>
              <a:buSzPts val="1200"/>
              <a:buFont typeface="Poppins"/>
              <a:buAutoNum type="alphaLcPeriod"/>
            </a:pPr>
            <a:r>
              <a:rPr lang="en" sz="1200">
                <a:latin typeface="Poppins"/>
                <a:ea typeface="Poppins"/>
                <a:cs typeface="Poppins"/>
                <a:sym typeface="Poppins"/>
              </a:rPr>
              <a:t>Use social media!</a:t>
            </a:r>
            <a:endParaRPr sz="1200">
              <a:latin typeface="Poppins"/>
              <a:ea typeface="Poppins"/>
              <a:cs typeface="Poppins"/>
              <a:sym typeface="Poppins"/>
            </a:endParaRPr>
          </a:p>
        </p:txBody>
      </p:sp>
      <p:pic>
        <p:nvPicPr>
          <p:cNvPr id="839" name="Google Shape;839;p80"/>
          <p:cNvPicPr preferRelativeResize="0"/>
          <p:nvPr/>
        </p:nvPicPr>
        <p:blipFill rotWithShape="1">
          <a:blip r:embed="rId4">
            <a:alphaModFix/>
          </a:blip>
          <a:srcRect b="9371" l="0" r="0" t="0"/>
          <a:stretch/>
        </p:blipFill>
        <p:spPr>
          <a:xfrm>
            <a:off x="3356363" y="423125"/>
            <a:ext cx="2431275" cy="1581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81"/>
          <p:cNvPicPr preferRelativeResize="0"/>
          <p:nvPr/>
        </p:nvPicPr>
        <p:blipFill>
          <a:blip r:embed="rId3">
            <a:alphaModFix/>
          </a:blip>
          <a:stretch>
            <a:fillRect/>
          </a:stretch>
        </p:blipFill>
        <p:spPr>
          <a:xfrm>
            <a:off x="14468" y="-49050"/>
            <a:ext cx="9115064" cy="5143500"/>
          </a:xfrm>
          <a:prstGeom prst="rect">
            <a:avLst/>
          </a:prstGeom>
          <a:noFill/>
          <a:ln>
            <a:noFill/>
          </a:ln>
        </p:spPr>
      </p:pic>
      <p:sp>
        <p:nvSpPr>
          <p:cNvPr id="845" name="Google Shape;845;p81"/>
          <p:cNvSpPr txBox="1"/>
          <p:nvPr>
            <p:ph idx="4294967295" type="body"/>
          </p:nvPr>
        </p:nvSpPr>
        <p:spPr>
          <a:xfrm>
            <a:off x="450600" y="3166100"/>
            <a:ext cx="8242800" cy="15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0212ED"/>
                </a:solidFill>
                <a:latin typeface="Poppins"/>
                <a:ea typeface="Poppins"/>
                <a:cs typeface="Poppins"/>
                <a:sym typeface="Poppins"/>
              </a:rPr>
              <a:t>Look for opportunities for having conversations with:</a:t>
            </a:r>
            <a:endParaRPr b="1" sz="1700">
              <a:solidFill>
                <a:srgbClr val="0212ED"/>
              </a:solidFill>
              <a:latin typeface="Poppins"/>
              <a:ea typeface="Poppins"/>
              <a:cs typeface="Poppins"/>
              <a:sym typeface="Poppins"/>
            </a:endParaRPr>
          </a:p>
          <a:p>
            <a:pPr indent="-311150" lvl="1" marL="914400" rtl="0" algn="ctr">
              <a:spcBef>
                <a:spcPts val="1600"/>
              </a:spcBef>
              <a:spcAft>
                <a:spcPts val="0"/>
              </a:spcAft>
              <a:buSzPts val="1300"/>
              <a:buFont typeface="Poppins"/>
              <a:buAutoNum type="alphaLcPeriod"/>
            </a:pPr>
            <a:r>
              <a:rPr lang="en" sz="1300">
                <a:latin typeface="Poppins"/>
                <a:ea typeface="Poppins"/>
                <a:cs typeface="Poppins"/>
                <a:sym typeface="Poppins"/>
              </a:rPr>
              <a:t>Other colleagues.</a:t>
            </a:r>
            <a:endParaRPr sz="1300">
              <a:latin typeface="Poppins"/>
              <a:ea typeface="Poppins"/>
              <a:cs typeface="Poppins"/>
              <a:sym typeface="Poppins"/>
            </a:endParaRPr>
          </a:p>
          <a:p>
            <a:pPr indent="-311150" lvl="1" marL="914400" rtl="0" algn="ctr">
              <a:spcBef>
                <a:spcPts val="0"/>
              </a:spcBef>
              <a:spcAft>
                <a:spcPts val="0"/>
              </a:spcAft>
              <a:buSzPts val="1300"/>
              <a:buFont typeface="Poppins"/>
              <a:buAutoNum type="alphaLcPeriod"/>
            </a:pPr>
            <a:r>
              <a:rPr lang="en" sz="1300">
                <a:latin typeface="Poppins"/>
                <a:ea typeface="Poppins"/>
                <a:cs typeface="Poppins"/>
                <a:sym typeface="Poppins"/>
              </a:rPr>
              <a:t>Mentors.</a:t>
            </a:r>
            <a:endParaRPr sz="1300">
              <a:latin typeface="Poppins"/>
              <a:ea typeface="Poppins"/>
              <a:cs typeface="Poppins"/>
              <a:sym typeface="Poppins"/>
            </a:endParaRPr>
          </a:p>
          <a:p>
            <a:pPr indent="-311150" lvl="1" marL="914400" rtl="0" algn="ctr">
              <a:spcBef>
                <a:spcPts val="0"/>
              </a:spcBef>
              <a:spcAft>
                <a:spcPts val="0"/>
              </a:spcAft>
              <a:buSzPts val="1300"/>
              <a:buFont typeface="Poppins"/>
              <a:buAutoNum type="alphaLcPeriod"/>
            </a:pPr>
            <a:r>
              <a:rPr lang="en" sz="1300">
                <a:latin typeface="Poppins"/>
                <a:ea typeface="Poppins"/>
                <a:cs typeface="Poppins"/>
                <a:sym typeface="Poppins"/>
              </a:rPr>
              <a:t>People with more experience.</a:t>
            </a:r>
            <a:endParaRPr sz="1300">
              <a:latin typeface="Poppins"/>
              <a:ea typeface="Poppins"/>
              <a:cs typeface="Poppins"/>
              <a:sym typeface="Poppins"/>
            </a:endParaRPr>
          </a:p>
          <a:p>
            <a:pPr indent="-311150" lvl="1" marL="914400" rtl="0" algn="ctr">
              <a:spcBef>
                <a:spcPts val="0"/>
              </a:spcBef>
              <a:spcAft>
                <a:spcPts val="0"/>
              </a:spcAft>
              <a:buSzPts val="1300"/>
              <a:buFont typeface="Poppins"/>
              <a:buAutoNum type="alphaLcPeriod"/>
            </a:pPr>
            <a:r>
              <a:rPr lang="en" sz="1300">
                <a:latin typeface="Poppins"/>
                <a:ea typeface="Poppins"/>
                <a:cs typeface="Poppins"/>
                <a:sym typeface="Poppins"/>
              </a:rPr>
              <a:t>Invite people for coffee or lunch!!!!</a:t>
            </a:r>
            <a:endParaRPr sz="1300">
              <a:latin typeface="Poppins"/>
              <a:ea typeface="Poppins"/>
              <a:cs typeface="Poppins"/>
              <a:sym typeface="Poppins"/>
            </a:endParaRPr>
          </a:p>
        </p:txBody>
      </p:sp>
      <p:pic>
        <p:nvPicPr>
          <p:cNvPr id="846" name="Google Shape;846;p81"/>
          <p:cNvPicPr preferRelativeResize="0"/>
          <p:nvPr/>
        </p:nvPicPr>
        <p:blipFill>
          <a:blip r:embed="rId4">
            <a:alphaModFix/>
          </a:blip>
          <a:stretch>
            <a:fillRect/>
          </a:stretch>
        </p:blipFill>
        <p:spPr>
          <a:xfrm>
            <a:off x="2508675" y="533400"/>
            <a:ext cx="4126651" cy="23185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82"/>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852" name="Google Shape;852;p82"/>
          <p:cNvSpPr txBox="1"/>
          <p:nvPr/>
        </p:nvSpPr>
        <p:spPr>
          <a:xfrm>
            <a:off x="275650" y="2195850"/>
            <a:ext cx="8395200" cy="13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800"/>
              <a:buFont typeface="Arial"/>
              <a:buNone/>
            </a:pPr>
            <a:r>
              <a:rPr b="1" lang="en" sz="3700">
                <a:solidFill>
                  <a:schemeClr val="lt1"/>
                </a:solidFill>
                <a:latin typeface="Poppins"/>
                <a:ea typeface="Poppins"/>
                <a:cs typeface="Poppins"/>
                <a:sym typeface="Poppins"/>
              </a:rPr>
              <a:t>Networking to expand your circle of influence.</a:t>
            </a:r>
            <a:endParaRPr b="1" sz="3700">
              <a:solidFill>
                <a:schemeClr val="lt1"/>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2800"/>
              <a:buFont typeface="Arial"/>
              <a:buNone/>
            </a:pPr>
            <a:r>
              <a:t/>
            </a:r>
            <a:endParaRPr b="1" sz="3700">
              <a:solidFill>
                <a:schemeClr val="lt1"/>
              </a:solidFill>
              <a:latin typeface="Poppins"/>
              <a:ea typeface="Poppins"/>
              <a:cs typeface="Poppins"/>
              <a:sym typeface="Poppins"/>
            </a:endParaRPr>
          </a:p>
        </p:txBody>
      </p:sp>
      <p:sp>
        <p:nvSpPr>
          <p:cNvPr id="853" name="Google Shape;853;p82"/>
          <p:cNvSpPr txBox="1"/>
          <p:nvPr/>
        </p:nvSpPr>
        <p:spPr>
          <a:xfrm>
            <a:off x="275650" y="4519375"/>
            <a:ext cx="19332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Poppins Medium"/>
              <a:ea typeface="Poppins Medium"/>
              <a:cs typeface="Poppins Medium"/>
              <a:sym typeface="Poppins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id="858" name="Google Shape;858;p83"/>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859" name="Google Shape;859;p83"/>
          <p:cNvSpPr txBox="1"/>
          <p:nvPr/>
        </p:nvSpPr>
        <p:spPr>
          <a:xfrm>
            <a:off x="2566500" y="547163"/>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300">
                <a:solidFill>
                  <a:srgbClr val="0212ED"/>
                </a:solidFill>
                <a:latin typeface="Poppins"/>
                <a:ea typeface="Poppins"/>
                <a:cs typeface="Poppins"/>
                <a:sym typeface="Poppins"/>
              </a:rPr>
              <a:t>Why networking?</a:t>
            </a:r>
            <a:endParaRPr b="1" sz="2300">
              <a:solidFill>
                <a:srgbClr val="0212ED"/>
              </a:solidFill>
              <a:latin typeface="Poppins"/>
              <a:ea typeface="Poppins"/>
              <a:cs typeface="Poppins"/>
              <a:sym typeface="Poppins"/>
            </a:endParaRPr>
          </a:p>
        </p:txBody>
      </p:sp>
      <p:sp>
        <p:nvSpPr>
          <p:cNvPr id="860" name="Google Shape;860;p83"/>
          <p:cNvSpPr txBox="1"/>
          <p:nvPr/>
        </p:nvSpPr>
        <p:spPr>
          <a:xfrm>
            <a:off x="636675" y="1216250"/>
            <a:ext cx="4785300" cy="3633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434343"/>
              </a:buClr>
              <a:buSzPts val="1600"/>
              <a:buFont typeface="Poppins"/>
              <a:buAutoNum type="arabicPeriod"/>
            </a:pPr>
            <a:r>
              <a:rPr b="1" lang="en" sz="1600">
                <a:solidFill>
                  <a:srgbClr val="434343"/>
                </a:solidFill>
                <a:latin typeface="Poppins"/>
                <a:ea typeface="Poppins"/>
                <a:cs typeface="Poppins"/>
                <a:sym typeface="Poppins"/>
              </a:rPr>
              <a:t>Access to hidden job opportunities</a:t>
            </a:r>
            <a:br>
              <a:rPr lang="en" sz="1600">
                <a:solidFill>
                  <a:srgbClr val="434343"/>
                </a:solidFill>
                <a:latin typeface="Poppins Medium"/>
                <a:ea typeface="Poppins Medium"/>
                <a:cs typeface="Poppins Medium"/>
                <a:sym typeface="Poppins Medium"/>
              </a:rPr>
            </a:br>
            <a:endParaRPr sz="1600">
              <a:solidFill>
                <a:srgbClr val="434343"/>
              </a:solidFill>
              <a:latin typeface="Poppins Medium"/>
              <a:ea typeface="Poppins Medium"/>
              <a:cs typeface="Poppins Medium"/>
              <a:sym typeface="Poppins Medium"/>
            </a:endParaRPr>
          </a:p>
        </p:txBody>
      </p:sp>
      <p:sp>
        <p:nvSpPr>
          <p:cNvPr id="861" name="Google Shape;861;p83"/>
          <p:cNvSpPr txBox="1"/>
          <p:nvPr/>
        </p:nvSpPr>
        <p:spPr>
          <a:xfrm>
            <a:off x="721481" y="2208450"/>
            <a:ext cx="49170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1600">
                <a:solidFill>
                  <a:srgbClr val="434343"/>
                </a:solidFill>
                <a:latin typeface="Poppins"/>
                <a:ea typeface="Poppins"/>
                <a:cs typeface="Poppins"/>
                <a:sym typeface="Poppins"/>
              </a:rPr>
              <a:t>2.</a:t>
            </a:r>
            <a:r>
              <a:rPr lang="en" sz="1600">
                <a:solidFill>
                  <a:srgbClr val="434343"/>
                </a:solidFill>
                <a:latin typeface="Poppins Medium"/>
                <a:ea typeface="Poppins Medium"/>
                <a:cs typeface="Poppins Medium"/>
                <a:sym typeface="Poppins Medium"/>
              </a:rPr>
              <a:t>  </a:t>
            </a:r>
            <a:r>
              <a:rPr b="1" lang="en" sz="1600">
                <a:solidFill>
                  <a:srgbClr val="434343"/>
                </a:solidFill>
                <a:latin typeface="Poppins"/>
                <a:ea typeface="Poppins"/>
                <a:cs typeface="Poppins"/>
                <a:sym typeface="Poppins"/>
              </a:rPr>
              <a:t>Establish yourself in the industry </a:t>
            </a:r>
            <a:endParaRPr b="1" sz="1600">
              <a:solidFill>
                <a:srgbClr val="434343"/>
              </a:solidFill>
              <a:latin typeface="Poppins"/>
              <a:ea typeface="Poppins"/>
              <a:cs typeface="Poppins"/>
              <a:sym typeface="Poppins"/>
            </a:endParaRPr>
          </a:p>
        </p:txBody>
      </p:sp>
      <p:sp>
        <p:nvSpPr>
          <p:cNvPr id="862" name="Google Shape;862;p83"/>
          <p:cNvSpPr txBox="1"/>
          <p:nvPr/>
        </p:nvSpPr>
        <p:spPr>
          <a:xfrm>
            <a:off x="1060778" y="2618775"/>
            <a:ext cx="73485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a:solidFill>
                  <a:srgbClr val="434343"/>
                </a:solidFill>
                <a:latin typeface="Poppins"/>
                <a:ea typeface="Poppins"/>
                <a:cs typeface="Poppins"/>
                <a:sym typeface="Poppins"/>
              </a:rPr>
              <a:t>Build your brand, learn what people talk about, know what's going on and share your perspective.</a:t>
            </a:r>
            <a:endParaRPr i="1">
              <a:solidFill>
                <a:srgbClr val="434343"/>
              </a:solidFill>
              <a:latin typeface="Poppins"/>
              <a:ea typeface="Poppins"/>
              <a:cs typeface="Poppins"/>
              <a:sym typeface="Poppins"/>
            </a:endParaRPr>
          </a:p>
        </p:txBody>
      </p:sp>
      <p:sp>
        <p:nvSpPr>
          <p:cNvPr id="863" name="Google Shape;863;p83"/>
          <p:cNvSpPr txBox="1"/>
          <p:nvPr/>
        </p:nvSpPr>
        <p:spPr>
          <a:xfrm>
            <a:off x="812576" y="3664150"/>
            <a:ext cx="5925600" cy="36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1600">
                <a:solidFill>
                  <a:srgbClr val="434343"/>
                </a:solidFill>
                <a:latin typeface="Poppins"/>
                <a:ea typeface="Poppins"/>
                <a:cs typeface="Poppins"/>
                <a:sym typeface="Poppins"/>
              </a:rPr>
              <a:t>3. </a:t>
            </a:r>
            <a:r>
              <a:rPr b="1" lang="en" sz="1600">
                <a:solidFill>
                  <a:srgbClr val="434343"/>
                </a:solidFill>
                <a:latin typeface="Poppins"/>
                <a:ea typeface="Poppins"/>
                <a:cs typeface="Poppins"/>
                <a:sym typeface="Poppins"/>
              </a:rPr>
              <a:t>Professional development &amp; building relationships</a:t>
            </a:r>
            <a:endParaRPr b="1" sz="1600">
              <a:solidFill>
                <a:srgbClr val="434343"/>
              </a:solidFill>
              <a:latin typeface="Poppins"/>
              <a:ea typeface="Poppins"/>
              <a:cs typeface="Poppins"/>
              <a:sym typeface="Poppins"/>
            </a:endParaRPr>
          </a:p>
        </p:txBody>
      </p:sp>
      <p:sp>
        <p:nvSpPr>
          <p:cNvPr id="864" name="Google Shape;864;p83"/>
          <p:cNvSpPr txBox="1"/>
          <p:nvPr/>
        </p:nvSpPr>
        <p:spPr>
          <a:xfrm>
            <a:off x="1060765" y="3985875"/>
            <a:ext cx="77166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i="1" lang="en">
                <a:solidFill>
                  <a:srgbClr val="434343"/>
                </a:solidFill>
                <a:latin typeface="Poppins"/>
                <a:ea typeface="Poppins"/>
                <a:cs typeface="Poppins"/>
                <a:sym typeface="Poppins"/>
              </a:rPr>
              <a:t>Community (belonging), learning, having a good time, not feeling alone, sharing with others.</a:t>
            </a:r>
            <a:endParaRPr i="1">
              <a:solidFill>
                <a:srgbClr val="434343"/>
              </a:solidFill>
              <a:latin typeface="Poppins"/>
              <a:ea typeface="Poppins"/>
              <a:cs typeface="Poppins"/>
              <a:sym typeface="Poppi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pic>
        <p:nvPicPr>
          <p:cNvPr id="869" name="Google Shape;869;p84"/>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870" name="Google Shape;870;p84"/>
          <p:cNvSpPr txBox="1"/>
          <p:nvPr/>
        </p:nvSpPr>
        <p:spPr>
          <a:xfrm>
            <a:off x="2276100" y="555350"/>
            <a:ext cx="45918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300">
                <a:solidFill>
                  <a:srgbClr val="0212ED"/>
                </a:solidFill>
                <a:latin typeface="Poppins"/>
                <a:ea typeface="Poppins"/>
                <a:cs typeface="Poppins"/>
                <a:sym typeface="Poppins"/>
              </a:rPr>
              <a:t>How can I start networking?</a:t>
            </a:r>
            <a:endParaRPr b="1" sz="2300">
              <a:solidFill>
                <a:srgbClr val="0212ED"/>
              </a:solidFill>
              <a:latin typeface="Poppins"/>
              <a:ea typeface="Poppins"/>
              <a:cs typeface="Poppins"/>
              <a:sym typeface="Poppins"/>
            </a:endParaRPr>
          </a:p>
        </p:txBody>
      </p:sp>
      <p:sp>
        <p:nvSpPr>
          <p:cNvPr id="871" name="Google Shape;871;p84"/>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330200" lvl="0" marL="457200" rtl="0" algn="just">
              <a:lnSpc>
                <a:spcPct val="150000"/>
              </a:lnSpc>
              <a:spcBef>
                <a:spcPts val="0"/>
              </a:spcBef>
              <a:spcAft>
                <a:spcPts val="0"/>
              </a:spcAft>
              <a:buSzPts val="1600"/>
              <a:buFont typeface="Poppins"/>
              <a:buAutoNum type="arabicPeriod"/>
            </a:pPr>
            <a:r>
              <a:rPr lang="en" sz="1600">
                <a:latin typeface="Poppins"/>
                <a:ea typeface="Poppins"/>
                <a:cs typeface="Poppins"/>
                <a:sym typeface="Poppins"/>
              </a:rPr>
              <a:t>Start posting, at least once per week.</a:t>
            </a:r>
            <a:endParaRPr sz="1600">
              <a:latin typeface="Poppins"/>
              <a:ea typeface="Poppins"/>
              <a:cs typeface="Poppins"/>
              <a:sym typeface="Poppins"/>
            </a:endParaRPr>
          </a:p>
          <a:p>
            <a:pPr indent="-330200" lvl="0" marL="457200" rtl="0" algn="just">
              <a:lnSpc>
                <a:spcPct val="150000"/>
              </a:lnSpc>
              <a:spcBef>
                <a:spcPts val="0"/>
              </a:spcBef>
              <a:spcAft>
                <a:spcPts val="0"/>
              </a:spcAft>
              <a:buSzPts val="1600"/>
              <a:buFont typeface="Poppins"/>
              <a:buAutoNum type="arabicPeriod"/>
            </a:pPr>
            <a:r>
              <a:rPr lang="en" sz="1600">
                <a:latin typeface="Poppins"/>
                <a:ea typeface="Poppins"/>
                <a:cs typeface="Poppins"/>
                <a:sym typeface="Poppins"/>
              </a:rPr>
              <a:t>Comment on companies’ and other people’s posts, and </a:t>
            </a:r>
            <a:r>
              <a:rPr lang="en" sz="1600">
                <a:latin typeface="Poppins"/>
                <a:ea typeface="Poppins"/>
                <a:cs typeface="Poppins"/>
                <a:sym typeface="Poppins"/>
              </a:rPr>
              <a:t>repost</a:t>
            </a:r>
            <a:r>
              <a:rPr lang="en" sz="1600">
                <a:latin typeface="Poppins"/>
                <a:ea typeface="Poppins"/>
                <a:cs typeface="Poppins"/>
                <a:sym typeface="Poppins"/>
              </a:rPr>
              <a:t> them.</a:t>
            </a:r>
            <a:endParaRPr sz="1600">
              <a:latin typeface="Poppins"/>
              <a:ea typeface="Poppins"/>
              <a:cs typeface="Poppins"/>
              <a:sym typeface="Poppins"/>
            </a:endParaRPr>
          </a:p>
          <a:p>
            <a:pPr indent="-330200" lvl="0" marL="457200" rtl="0" algn="just">
              <a:lnSpc>
                <a:spcPct val="150000"/>
              </a:lnSpc>
              <a:spcBef>
                <a:spcPts val="0"/>
              </a:spcBef>
              <a:spcAft>
                <a:spcPts val="0"/>
              </a:spcAft>
              <a:buSzPts val="1600"/>
              <a:buFont typeface="Poppins"/>
              <a:buAutoNum type="arabicPeriod"/>
            </a:pPr>
            <a:r>
              <a:rPr lang="en" sz="1600">
                <a:latin typeface="Poppins"/>
                <a:ea typeface="Poppins"/>
                <a:cs typeface="Poppins"/>
                <a:sym typeface="Poppins"/>
              </a:rPr>
              <a:t>Connect with relevant people from your industry:</a:t>
            </a:r>
            <a:endParaRPr sz="1600">
              <a:latin typeface="Poppins"/>
              <a:ea typeface="Poppins"/>
              <a:cs typeface="Poppins"/>
              <a:sym typeface="Poppins"/>
            </a:endParaRPr>
          </a:p>
          <a:p>
            <a:pPr indent="-304800" lvl="1" marL="914400" rtl="0" algn="just">
              <a:lnSpc>
                <a:spcPct val="150000"/>
              </a:lnSpc>
              <a:spcBef>
                <a:spcPts val="0"/>
              </a:spcBef>
              <a:spcAft>
                <a:spcPts val="0"/>
              </a:spcAft>
              <a:buSzPts val="1200"/>
              <a:buFont typeface="Poppins"/>
              <a:buAutoNum type="alphaLcPeriod"/>
            </a:pPr>
            <a:r>
              <a:rPr lang="en" sz="1200">
                <a:latin typeface="Poppins"/>
                <a:ea typeface="Poppins"/>
                <a:cs typeface="Poppins"/>
                <a:sym typeface="Poppins"/>
              </a:rPr>
              <a:t>Find common topics.</a:t>
            </a:r>
            <a:endParaRPr sz="1200">
              <a:latin typeface="Poppins"/>
              <a:ea typeface="Poppins"/>
              <a:cs typeface="Poppins"/>
              <a:sym typeface="Poppins"/>
            </a:endParaRPr>
          </a:p>
          <a:p>
            <a:pPr indent="-304800" lvl="1" marL="914400" rtl="0" algn="just">
              <a:lnSpc>
                <a:spcPct val="150000"/>
              </a:lnSpc>
              <a:spcBef>
                <a:spcPts val="0"/>
              </a:spcBef>
              <a:spcAft>
                <a:spcPts val="0"/>
              </a:spcAft>
              <a:buSzPts val="1200"/>
              <a:buFont typeface="Poppins"/>
              <a:buAutoNum type="alphaLcPeriod"/>
            </a:pPr>
            <a:r>
              <a:rPr lang="en" sz="1200">
                <a:latin typeface="Poppins"/>
                <a:ea typeface="Poppins"/>
                <a:cs typeface="Poppins"/>
                <a:sym typeface="Poppins"/>
              </a:rPr>
              <a:t>Ask them a question.</a:t>
            </a:r>
            <a:endParaRPr sz="1200">
              <a:latin typeface="Poppins"/>
              <a:ea typeface="Poppins"/>
              <a:cs typeface="Poppins"/>
              <a:sym typeface="Poppins"/>
            </a:endParaRPr>
          </a:p>
          <a:p>
            <a:pPr indent="-304800" lvl="1" marL="914400" rtl="0" algn="just">
              <a:lnSpc>
                <a:spcPct val="150000"/>
              </a:lnSpc>
              <a:spcBef>
                <a:spcPts val="0"/>
              </a:spcBef>
              <a:spcAft>
                <a:spcPts val="0"/>
              </a:spcAft>
              <a:buSzPts val="1200"/>
              <a:buFont typeface="Poppins"/>
              <a:buAutoNum type="alphaLcPeriod"/>
            </a:pPr>
            <a:r>
              <a:rPr lang="en" sz="1200">
                <a:latin typeface="Poppins"/>
                <a:ea typeface="Poppins"/>
                <a:cs typeface="Poppins"/>
                <a:sym typeface="Poppins"/>
              </a:rPr>
              <a:t>I saw your post about…</a:t>
            </a:r>
            <a:endParaRPr sz="1200">
              <a:latin typeface="Poppins"/>
              <a:ea typeface="Poppins"/>
              <a:cs typeface="Poppins"/>
              <a:sym typeface="Poppins"/>
            </a:endParaRPr>
          </a:p>
          <a:p>
            <a:pPr indent="-304800" lvl="1" marL="914400" rtl="0" algn="just">
              <a:lnSpc>
                <a:spcPct val="150000"/>
              </a:lnSpc>
              <a:spcBef>
                <a:spcPts val="0"/>
              </a:spcBef>
              <a:spcAft>
                <a:spcPts val="0"/>
              </a:spcAft>
              <a:buSzPts val="1200"/>
              <a:buFont typeface="Poppins"/>
              <a:buAutoNum type="alphaLcPeriod"/>
            </a:pPr>
            <a:r>
              <a:rPr lang="en" sz="1200">
                <a:latin typeface="Poppins"/>
                <a:ea typeface="Poppins"/>
                <a:cs typeface="Poppins"/>
                <a:sym typeface="Poppins"/>
              </a:rPr>
              <a:t>I saw your question on this post…</a:t>
            </a:r>
            <a:endParaRPr sz="1200">
              <a:latin typeface="Poppins"/>
              <a:ea typeface="Poppins"/>
              <a:cs typeface="Poppins"/>
              <a:sym typeface="Poppins"/>
            </a:endParaRPr>
          </a:p>
          <a:p>
            <a:pPr indent="-330200" lvl="0" marL="457200" rtl="0" algn="just">
              <a:lnSpc>
                <a:spcPct val="150000"/>
              </a:lnSpc>
              <a:spcBef>
                <a:spcPts val="0"/>
              </a:spcBef>
              <a:spcAft>
                <a:spcPts val="0"/>
              </a:spcAft>
              <a:buSzPts val="1600"/>
              <a:buFont typeface="Poppins"/>
              <a:buAutoNum type="arabicPeriod"/>
            </a:pPr>
            <a:r>
              <a:rPr lang="en" sz="1600">
                <a:latin typeface="Poppins"/>
                <a:ea typeface="Poppins"/>
                <a:cs typeface="Poppins"/>
                <a:sym typeface="Poppins"/>
              </a:rPr>
              <a:t>Join communities to identify topics and relevant people from your field.</a:t>
            </a:r>
            <a:endParaRPr sz="1600">
              <a:latin typeface="Poppins"/>
              <a:ea typeface="Poppins"/>
              <a:cs typeface="Poppins"/>
              <a:sym typeface="Poppins"/>
            </a:endParaRPr>
          </a:p>
          <a:p>
            <a:pPr indent="-330200" lvl="0" marL="457200" rtl="0" algn="just">
              <a:lnSpc>
                <a:spcPct val="150000"/>
              </a:lnSpc>
              <a:spcBef>
                <a:spcPts val="0"/>
              </a:spcBef>
              <a:spcAft>
                <a:spcPts val="0"/>
              </a:spcAft>
              <a:buSzPts val="1600"/>
              <a:buFont typeface="Poppins"/>
              <a:buAutoNum type="arabicPeriod"/>
            </a:pPr>
            <a:r>
              <a:rPr lang="en" sz="1600" u="sng">
                <a:solidFill>
                  <a:schemeClr val="hlink"/>
                </a:solidFill>
                <a:latin typeface="Poppins"/>
                <a:ea typeface="Poppins"/>
                <a:cs typeface="Poppins"/>
                <a:sym typeface="Poppins"/>
                <a:hlinkClick r:id="rId4"/>
              </a:rPr>
              <a:t>Attend</a:t>
            </a:r>
            <a:r>
              <a:rPr lang="en" sz="1600" u="sng">
                <a:solidFill>
                  <a:schemeClr val="hlink"/>
                </a:solidFill>
                <a:latin typeface="Poppins"/>
                <a:ea typeface="Poppins"/>
                <a:cs typeface="Poppins"/>
                <a:sym typeface="Poppins"/>
                <a:hlinkClick r:id="rId5"/>
              </a:rPr>
              <a:t> online and onsite events.</a:t>
            </a:r>
            <a:endParaRPr sz="1600">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pic>
        <p:nvPicPr>
          <p:cNvPr id="876" name="Google Shape;876;p85"/>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877" name="Google Shape;877;p85"/>
          <p:cNvSpPr txBox="1"/>
          <p:nvPr/>
        </p:nvSpPr>
        <p:spPr>
          <a:xfrm>
            <a:off x="652175" y="632250"/>
            <a:ext cx="3766500" cy="426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0212ED"/>
                </a:solidFill>
                <a:latin typeface="Poppins"/>
                <a:ea typeface="Poppins"/>
                <a:cs typeface="Poppins"/>
                <a:sym typeface="Poppins"/>
              </a:rPr>
              <a:t>Use social media for your benefit:</a:t>
            </a:r>
            <a:endParaRPr sz="2400">
              <a:solidFill>
                <a:srgbClr val="0212ED"/>
              </a:solidFill>
              <a:latin typeface="Poppins"/>
              <a:ea typeface="Poppins"/>
              <a:cs typeface="Poppins"/>
              <a:sym typeface="Poppins"/>
            </a:endParaRPr>
          </a:p>
          <a:p>
            <a:pPr indent="0" lvl="0" marL="0" rtl="0" algn="ctr">
              <a:spcBef>
                <a:spcPts val="0"/>
              </a:spcBef>
              <a:spcAft>
                <a:spcPts val="0"/>
              </a:spcAft>
              <a:buNone/>
            </a:pPr>
            <a:r>
              <a:t/>
            </a:r>
            <a:endParaRPr sz="2200">
              <a:solidFill>
                <a:srgbClr val="0212ED"/>
              </a:solidFill>
              <a:latin typeface="Poppins"/>
              <a:ea typeface="Poppins"/>
              <a:cs typeface="Poppins"/>
              <a:sym typeface="Poppins"/>
            </a:endParaRPr>
          </a:p>
          <a:p>
            <a:pPr indent="-349250" lvl="0" marL="457200" rtl="0" algn="just">
              <a:lnSpc>
                <a:spcPct val="150000"/>
              </a:lnSpc>
              <a:spcBef>
                <a:spcPts val="0"/>
              </a:spcBef>
              <a:spcAft>
                <a:spcPts val="0"/>
              </a:spcAft>
              <a:buClr>
                <a:schemeClr val="dk2"/>
              </a:buClr>
              <a:buSzPts val="1900"/>
              <a:buFont typeface="Poppins"/>
              <a:buChar char="●"/>
            </a:pPr>
            <a:r>
              <a:rPr lang="en" sz="1900">
                <a:solidFill>
                  <a:schemeClr val="dk2"/>
                </a:solidFill>
                <a:latin typeface="Poppins"/>
                <a:ea typeface="Poppins"/>
                <a:cs typeface="Poppins"/>
                <a:sym typeface="Poppins"/>
              </a:rPr>
              <a:t>Share your knowledge.</a:t>
            </a:r>
            <a:endParaRPr sz="1900">
              <a:solidFill>
                <a:schemeClr val="dk2"/>
              </a:solidFill>
              <a:latin typeface="Poppins"/>
              <a:ea typeface="Poppins"/>
              <a:cs typeface="Poppins"/>
              <a:sym typeface="Poppins"/>
            </a:endParaRPr>
          </a:p>
          <a:p>
            <a:pPr indent="-349250" lvl="0" marL="457200" rtl="0" algn="just">
              <a:lnSpc>
                <a:spcPct val="150000"/>
              </a:lnSpc>
              <a:spcBef>
                <a:spcPts val="0"/>
              </a:spcBef>
              <a:spcAft>
                <a:spcPts val="0"/>
              </a:spcAft>
              <a:buClr>
                <a:schemeClr val="dk2"/>
              </a:buClr>
              <a:buSzPts val="1900"/>
              <a:buFont typeface="Poppins"/>
              <a:buChar char="●"/>
            </a:pPr>
            <a:r>
              <a:rPr lang="en" sz="1900">
                <a:solidFill>
                  <a:schemeClr val="dk2"/>
                </a:solidFill>
                <a:latin typeface="Poppins"/>
                <a:ea typeface="Poppins"/>
                <a:cs typeface="Poppins"/>
                <a:sym typeface="Poppins"/>
              </a:rPr>
              <a:t>Talk about what’s important to you.</a:t>
            </a:r>
            <a:endParaRPr sz="1900">
              <a:solidFill>
                <a:schemeClr val="dk2"/>
              </a:solidFill>
              <a:latin typeface="Poppins"/>
              <a:ea typeface="Poppins"/>
              <a:cs typeface="Poppins"/>
              <a:sym typeface="Poppins"/>
            </a:endParaRPr>
          </a:p>
          <a:p>
            <a:pPr indent="-349250" lvl="0" marL="457200" rtl="0" algn="just">
              <a:lnSpc>
                <a:spcPct val="150000"/>
              </a:lnSpc>
              <a:spcBef>
                <a:spcPts val="0"/>
              </a:spcBef>
              <a:spcAft>
                <a:spcPts val="0"/>
              </a:spcAft>
              <a:buClr>
                <a:schemeClr val="dk2"/>
              </a:buClr>
              <a:buSzPts val="1900"/>
              <a:buFont typeface="Poppins"/>
              <a:buChar char="●"/>
            </a:pPr>
            <a:r>
              <a:rPr lang="en" sz="1900">
                <a:solidFill>
                  <a:schemeClr val="dk2"/>
                </a:solidFill>
                <a:latin typeface="Poppins"/>
                <a:ea typeface="Poppins"/>
                <a:cs typeface="Poppins"/>
                <a:sym typeface="Poppins"/>
              </a:rPr>
              <a:t>Get relevant professionals to know you.</a:t>
            </a:r>
            <a:endParaRPr sz="1900">
              <a:solidFill>
                <a:schemeClr val="dk2"/>
              </a:solidFill>
              <a:latin typeface="Poppins"/>
              <a:ea typeface="Poppins"/>
              <a:cs typeface="Poppins"/>
              <a:sym typeface="Poppins"/>
            </a:endParaRPr>
          </a:p>
          <a:p>
            <a:pPr indent="0" lvl="0" marL="0" rtl="0" algn="ctr">
              <a:spcBef>
                <a:spcPts val="0"/>
              </a:spcBef>
              <a:spcAft>
                <a:spcPts val="0"/>
              </a:spcAft>
              <a:buNone/>
            </a:pPr>
            <a:r>
              <a:t/>
            </a:r>
            <a:endParaRPr sz="2400">
              <a:solidFill>
                <a:srgbClr val="0212ED"/>
              </a:solidFill>
              <a:latin typeface="Poppins"/>
              <a:ea typeface="Poppins"/>
              <a:cs typeface="Poppins"/>
              <a:sym typeface="Poppins"/>
            </a:endParaRPr>
          </a:p>
        </p:txBody>
      </p:sp>
      <p:pic>
        <p:nvPicPr>
          <p:cNvPr id="878" name="Google Shape;878;p85"/>
          <p:cNvPicPr preferRelativeResize="0"/>
          <p:nvPr/>
        </p:nvPicPr>
        <p:blipFill>
          <a:blip r:embed="rId4">
            <a:alphaModFix/>
          </a:blip>
          <a:stretch>
            <a:fillRect/>
          </a:stretch>
        </p:blipFill>
        <p:spPr>
          <a:xfrm>
            <a:off x="5380675" y="1355662"/>
            <a:ext cx="3313625" cy="243218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86"/>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884" name="Google Shape;884;p86"/>
          <p:cNvSpPr txBox="1"/>
          <p:nvPr/>
        </p:nvSpPr>
        <p:spPr>
          <a:xfrm>
            <a:off x="913475" y="555338"/>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300">
                <a:solidFill>
                  <a:srgbClr val="0212ED"/>
                </a:solidFill>
                <a:latin typeface="Poppins"/>
                <a:ea typeface="Poppins"/>
                <a:cs typeface="Poppins"/>
                <a:sym typeface="Poppins"/>
              </a:rPr>
              <a:t>How to start posting?</a:t>
            </a:r>
            <a:endParaRPr b="1" sz="2300">
              <a:solidFill>
                <a:srgbClr val="0212ED"/>
              </a:solidFill>
              <a:latin typeface="Poppins"/>
              <a:ea typeface="Poppins"/>
              <a:cs typeface="Poppins"/>
              <a:sym typeface="Poppins"/>
            </a:endParaRPr>
          </a:p>
        </p:txBody>
      </p:sp>
      <p:sp>
        <p:nvSpPr>
          <p:cNvPr id="885" name="Google Shape;885;p86"/>
          <p:cNvSpPr txBox="1"/>
          <p:nvPr/>
        </p:nvSpPr>
        <p:spPr>
          <a:xfrm>
            <a:off x="527375" y="1320900"/>
            <a:ext cx="4478400" cy="19215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rgbClr val="434343"/>
              </a:buClr>
              <a:buSzPts val="1400"/>
              <a:buFont typeface="Poppins"/>
              <a:buAutoNum type="arabicPeriod"/>
            </a:pPr>
            <a:r>
              <a:rPr lang="en">
                <a:solidFill>
                  <a:srgbClr val="434343"/>
                </a:solidFill>
                <a:latin typeface="Poppins"/>
                <a:ea typeface="Poppins"/>
                <a:cs typeface="Poppins"/>
                <a:sym typeface="Poppins"/>
              </a:rPr>
              <a:t>Find your topic (bootcamp topic).</a:t>
            </a:r>
            <a:endParaRPr>
              <a:solidFill>
                <a:srgbClr val="434343"/>
              </a:solidFill>
              <a:latin typeface="Poppins"/>
              <a:ea typeface="Poppins"/>
              <a:cs typeface="Poppins"/>
              <a:sym typeface="Poppins"/>
            </a:endParaRPr>
          </a:p>
          <a:p>
            <a:pPr indent="-317500" lvl="0" marL="457200" rtl="0" algn="just">
              <a:lnSpc>
                <a:spcPct val="150000"/>
              </a:lnSpc>
              <a:spcBef>
                <a:spcPts val="0"/>
              </a:spcBef>
              <a:spcAft>
                <a:spcPts val="0"/>
              </a:spcAft>
              <a:buClr>
                <a:srgbClr val="434343"/>
              </a:buClr>
              <a:buSzPts val="1400"/>
              <a:buFont typeface="Poppins"/>
              <a:buAutoNum type="arabicPeriod"/>
            </a:pPr>
            <a:r>
              <a:rPr lang="en">
                <a:solidFill>
                  <a:srgbClr val="434343"/>
                </a:solidFill>
                <a:latin typeface="Poppins"/>
                <a:ea typeface="Poppins"/>
                <a:cs typeface="Poppins"/>
                <a:sym typeface="Poppins"/>
              </a:rPr>
              <a:t>Look for individuals/companies that talk about it &amp; get some inspiration.</a:t>
            </a:r>
            <a:endParaRPr>
              <a:solidFill>
                <a:srgbClr val="434343"/>
              </a:solidFill>
              <a:latin typeface="Poppins"/>
              <a:ea typeface="Poppins"/>
              <a:cs typeface="Poppins"/>
              <a:sym typeface="Poppins"/>
            </a:endParaRPr>
          </a:p>
          <a:p>
            <a:pPr indent="-317500" lvl="0" marL="457200" rtl="0" algn="just">
              <a:lnSpc>
                <a:spcPct val="150000"/>
              </a:lnSpc>
              <a:spcBef>
                <a:spcPts val="0"/>
              </a:spcBef>
              <a:spcAft>
                <a:spcPts val="0"/>
              </a:spcAft>
              <a:buClr>
                <a:srgbClr val="434343"/>
              </a:buClr>
              <a:buSzPts val="1400"/>
              <a:buFont typeface="Poppins"/>
              <a:buAutoNum type="arabicPeriod"/>
            </a:pPr>
            <a:r>
              <a:rPr lang="en">
                <a:solidFill>
                  <a:srgbClr val="434343"/>
                </a:solidFill>
                <a:latin typeface="Poppins"/>
                <a:ea typeface="Poppins"/>
                <a:cs typeface="Poppins"/>
                <a:sym typeface="Poppins"/>
              </a:rPr>
              <a:t>Share comments: personal experiences, reflections, questions…</a:t>
            </a:r>
            <a:endParaRPr>
              <a:solidFill>
                <a:srgbClr val="434343"/>
              </a:solidFill>
              <a:latin typeface="Poppins"/>
              <a:ea typeface="Poppins"/>
              <a:cs typeface="Poppins"/>
              <a:sym typeface="Poppins"/>
            </a:endParaRPr>
          </a:p>
          <a:p>
            <a:pPr indent="-317500" lvl="0" marL="457200" rtl="0" algn="just">
              <a:lnSpc>
                <a:spcPct val="150000"/>
              </a:lnSpc>
              <a:spcBef>
                <a:spcPts val="0"/>
              </a:spcBef>
              <a:spcAft>
                <a:spcPts val="0"/>
              </a:spcAft>
              <a:buClr>
                <a:srgbClr val="434343"/>
              </a:buClr>
              <a:buSzPts val="1400"/>
              <a:buFont typeface="Poppins"/>
              <a:buAutoNum type="arabicPeriod"/>
            </a:pPr>
            <a:r>
              <a:rPr lang="en">
                <a:solidFill>
                  <a:srgbClr val="434343"/>
                </a:solidFill>
                <a:latin typeface="Poppins"/>
                <a:ea typeface="Poppins"/>
                <a:cs typeface="Poppins"/>
                <a:sym typeface="Poppins"/>
              </a:rPr>
              <a:t>Share their posts with your own opinions and insights: “I tried this and it worked!”</a:t>
            </a:r>
            <a:endParaRPr>
              <a:solidFill>
                <a:srgbClr val="434343"/>
              </a:solidFill>
              <a:latin typeface="Poppins"/>
              <a:ea typeface="Poppins"/>
              <a:cs typeface="Poppins"/>
              <a:sym typeface="Poppins"/>
            </a:endParaRPr>
          </a:p>
          <a:p>
            <a:pPr indent="0" lvl="0" marL="0" rtl="0" algn="just">
              <a:lnSpc>
                <a:spcPct val="150000"/>
              </a:lnSpc>
              <a:spcBef>
                <a:spcPts val="1600"/>
              </a:spcBef>
              <a:spcAft>
                <a:spcPts val="0"/>
              </a:spcAft>
              <a:buNone/>
            </a:pPr>
            <a:r>
              <a:rPr b="1" lang="en" u="sng">
                <a:solidFill>
                  <a:schemeClr val="hlink"/>
                </a:solidFill>
                <a:latin typeface="Poppins"/>
                <a:ea typeface="Poppins"/>
                <a:cs typeface="Poppins"/>
                <a:sym typeface="Poppins"/>
                <a:hlinkClick r:id="rId4"/>
              </a:rPr>
              <a:t>FIND INSPIRATION BY READING OTHER PEOPLE’S POSTS!</a:t>
            </a:r>
            <a:endParaRPr b="1">
              <a:solidFill>
                <a:srgbClr val="434343"/>
              </a:solidFill>
              <a:latin typeface="Poppins"/>
              <a:ea typeface="Poppins"/>
              <a:cs typeface="Poppins"/>
              <a:sym typeface="Poppins"/>
            </a:endParaRPr>
          </a:p>
          <a:p>
            <a:pPr indent="0" lvl="0" marL="0" rtl="0" algn="l">
              <a:spcBef>
                <a:spcPts val="1600"/>
              </a:spcBef>
              <a:spcAft>
                <a:spcPts val="1600"/>
              </a:spcAft>
              <a:buNone/>
            </a:pPr>
            <a:r>
              <a:t/>
            </a:r>
            <a:endParaRPr>
              <a:solidFill>
                <a:srgbClr val="434343"/>
              </a:solidFill>
              <a:latin typeface="Poppins"/>
              <a:ea typeface="Poppins"/>
              <a:cs typeface="Poppins"/>
              <a:sym typeface="Poppins"/>
            </a:endParaRPr>
          </a:p>
        </p:txBody>
      </p:sp>
      <p:pic>
        <p:nvPicPr>
          <p:cNvPr id="886" name="Google Shape;886;p86"/>
          <p:cNvPicPr preferRelativeResize="0"/>
          <p:nvPr/>
        </p:nvPicPr>
        <p:blipFill rotWithShape="1">
          <a:blip r:embed="rId5">
            <a:alphaModFix/>
          </a:blip>
          <a:srcRect b="4169" l="22032" r="24491" t="8234"/>
          <a:stretch/>
        </p:blipFill>
        <p:spPr>
          <a:xfrm>
            <a:off x="5351000" y="1022150"/>
            <a:ext cx="3363549" cy="3099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87"/>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892" name="Google Shape;892;p87"/>
          <p:cNvSpPr txBox="1"/>
          <p:nvPr/>
        </p:nvSpPr>
        <p:spPr>
          <a:xfrm>
            <a:off x="1241100" y="539000"/>
            <a:ext cx="66618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300">
                <a:solidFill>
                  <a:srgbClr val="0212ED"/>
                </a:solidFill>
                <a:latin typeface="Poppins"/>
                <a:ea typeface="Poppins"/>
                <a:cs typeface="Poppins"/>
                <a:sym typeface="Poppins"/>
              </a:rPr>
              <a:t>Connection messages examples</a:t>
            </a:r>
            <a:endParaRPr b="1" sz="2300">
              <a:solidFill>
                <a:srgbClr val="0212ED"/>
              </a:solidFill>
              <a:latin typeface="Poppins"/>
              <a:ea typeface="Poppins"/>
              <a:cs typeface="Poppins"/>
              <a:sym typeface="Poppins"/>
            </a:endParaRPr>
          </a:p>
        </p:txBody>
      </p:sp>
      <p:sp>
        <p:nvSpPr>
          <p:cNvPr id="893" name="Google Shape;893;p87"/>
          <p:cNvSpPr txBox="1"/>
          <p:nvPr/>
        </p:nvSpPr>
        <p:spPr>
          <a:xfrm>
            <a:off x="527375" y="1320900"/>
            <a:ext cx="7808400" cy="19215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rgbClr val="D9D9D9"/>
              </a:buClr>
              <a:buSzPts val="1300"/>
              <a:buFont typeface="Poppins"/>
              <a:buChar char="●"/>
            </a:pPr>
            <a:r>
              <a:rPr b="1" lang="en" sz="1300">
                <a:solidFill>
                  <a:srgbClr val="D9D9D9"/>
                </a:solidFill>
                <a:latin typeface="Poppins"/>
                <a:ea typeface="Poppins"/>
                <a:cs typeface="Poppins"/>
                <a:sym typeface="Poppins"/>
              </a:rPr>
              <a:t>For a recruiter:</a:t>
            </a:r>
            <a:endParaRPr b="1" sz="1300">
              <a:solidFill>
                <a:srgbClr val="D9D9D9"/>
              </a:solidFill>
              <a:latin typeface="Poppins"/>
              <a:ea typeface="Poppins"/>
              <a:cs typeface="Poppins"/>
              <a:sym typeface="Poppins"/>
            </a:endParaRPr>
          </a:p>
          <a:p>
            <a:pPr indent="0" lvl="0" marL="0" rtl="0" algn="just">
              <a:spcBef>
                <a:spcPts val="1600"/>
              </a:spcBef>
              <a:spcAft>
                <a:spcPts val="0"/>
              </a:spcAft>
              <a:buNone/>
            </a:pPr>
            <a:r>
              <a:rPr lang="en" sz="1300">
                <a:solidFill>
                  <a:srgbClr val="D9D9D9"/>
                </a:solidFill>
                <a:latin typeface="Poppins"/>
                <a:ea typeface="Poppins"/>
                <a:cs typeface="Poppins"/>
                <a:sym typeface="Poppins"/>
              </a:rPr>
              <a:t>Hello ____, I see that you’re the recruiter in charge of the ____ position at ____. I am very interested in applying but would like to ask you a few questions first. Let’s connect.</a:t>
            </a:r>
            <a:endParaRPr sz="1300">
              <a:solidFill>
                <a:srgbClr val="D9D9D9"/>
              </a:solidFill>
              <a:latin typeface="Poppins"/>
              <a:ea typeface="Poppins"/>
              <a:cs typeface="Poppins"/>
              <a:sym typeface="Poppins"/>
            </a:endParaRPr>
          </a:p>
          <a:p>
            <a:pPr indent="-311150" lvl="0" marL="457200" rtl="0" algn="r">
              <a:spcBef>
                <a:spcPts val="1600"/>
              </a:spcBef>
              <a:spcAft>
                <a:spcPts val="0"/>
              </a:spcAft>
              <a:buClr>
                <a:srgbClr val="D9D9D9"/>
              </a:buClr>
              <a:buSzPts val="1300"/>
              <a:buFont typeface="Poppins"/>
              <a:buChar char="●"/>
            </a:pPr>
            <a:r>
              <a:rPr lang="en" sz="1300">
                <a:solidFill>
                  <a:srgbClr val="D9D9D9"/>
                </a:solidFill>
                <a:latin typeface="Poppins"/>
                <a:ea typeface="Poppins"/>
                <a:cs typeface="Poppins"/>
                <a:sym typeface="Poppins"/>
              </a:rPr>
              <a:t>For a tech industry expert:</a:t>
            </a:r>
            <a:endParaRPr sz="1300">
              <a:solidFill>
                <a:srgbClr val="D9D9D9"/>
              </a:solidFill>
              <a:latin typeface="Poppins"/>
              <a:ea typeface="Poppins"/>
              <a:cs typeface="Poppins"/>
              <a:sym typeface="Poppins"/>
            </a:endParaRPr>
          </a:p>
          <a:p>
            <a:pPr indent="0" lvl="0" marL="0" rtl="0" algn="r">
              <a:spcBef>
                <a:spcPts val="1600"/>
              </a:spcBef>
              <a:spcAft>
                <a:spcPts val="0"/>
              </a:spcAft>
              <a:buNone/>
            </a:pPr>
            <a:r>
              <a:rPr lang="en" sz="1300">
                <a:solidFill>
                  <a:srgbClr val="D9D9D9"/>
                </a:solidFill>
                <a:latin typeface="Poppins"/>
                <a:ea typeface="Poppins"/>
                <a:cs typeface="Poppins"/>
                <a:sym typeface="Poppins"/>
              </a:rPr>
              <a:t>Hello ____, I saw that you also liked ____’s post on ____. I am a big fan of his/her work. His/her advice worked well for me!  Anyways, I would love to connect and maybe even discuss it further. </a:t>
            </a:r>
            <a:endParaRPr sz="1300">
              <a:solidFill>
                <a:srgbClr val="D9D9D9"/>
              </a:solidFill>
              <a:latin typeface="Poppins"/>
              <a:ea typeface="Poppins"/>
              <a:cs typeface="Poppins"/>
              <a:sym typeface="Poppins"/>
            </a:endParaRPr>
          </a:p>
          <a:p>
            <a:pPr indent="-311150" lvl="0" marL="457200" rtl="0" algn="just">
              <a:spcBef>
                <a:spcPts val="1600"/>
              </a:spcBef>
              <a:spcAft>
                <a:spcPts val="0"/>
              </a:spcAft>
              <a:buClr>
                <a:srgbClr val="D9D9D9"/>
              </a:buClr>
              <a:buSzPts val="1300"/>
              <a:buFont typeface="Poppins"/>
              <a:buChar char="●"/>
            </a:pPr>
            <a:r>
              <a:rPr lang="en" sz="1300">
                <a:solidFill>
                  <a:srgbClr val="D9D9D9"/>
                </a:solidFill>
                <a:latin typeface="Poppins"/>
                <a:ea typeface="Poppins"/>
                <a:cs typeface="Poppins"/>
                <a:sym typeface="Poppins"/>
              </a:rPr>
              <a:t>For an Ironhacker:</a:t>
            </a:r>
            <a:endParaRPr sz="1300">
              <a:solidFill>
                <a:srgbClr val="D9D9D9"/>
              </a:solidFill>
              <a:latin typeface="Poppins"/>
              <a:ea typeface="Poppins"/>
              <a:cs typeface="Poppins"/>
              <a:sym typeface="Poppins"/>
            </a:endParaRPr>
          </a:p>
          <a:p>
            <a:pPr indent="0" lvl="0" marL="0" rtl="0" algn="just">
              <a:lnSpc>
                <a:spcPct val="115000"/>
              </a:lnSpc>
              <a:spcBef>
                <a:spcPts val="1600"/>
              </a:spcBef>
              <a:spcAft>
                <a:spcPts val="0"/>
              </a:spcAft>
              <a:buNone/>
            </a:pPr>
            <a:r>
              <a:rPr lang="en" sz="1300">
                <a:solidFill>
                  <a:srgbClr val="D9D9D9"/>
                </a:solidFill>
                <a:highlight>
                  <a:srgbClr val="FFFFFF"/>
                </a:highlight>
                <a:latin typeface="Poppins"/>
                <a:ea typeface="Poppins"/>
                <a:cs typeface="Poppins"/>
                <a:sym typeface="Poppins"/>
              </a:rPr>
              <a:t>Hello ____, I see that we are both in the _____industry and would love to have you in my network and we both did the _____ bootcamp at Ironhack. Let’s connect!</a:t>
            </a:r>
            <a:endParaRPr sz="1300">
              <a:solidFill>
                <a:srgbClr val="D9D9D9"/>
              </a:solidFill>
              <a:highlight>
                <a:srgbClr val="FFFFFF"/>
              </a:highlight>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1600"/>
              </a:spcAft>
              <a:buNone/>
            </a:pPr>
            <a:r>
              <a:t/>
            </a:r>
            <a:endParaRPr sz="1300">
              <a:solidFill>
                <a:schemeClr val="dk2"/>
              </a:solidFill>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pic>
        <p:nvPicPr>
          <p:cNvPr id="898" name="Google Shape;898;p88"/>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899" name="Google Shape;899;p88"/>
          <p:cNvSpPr txBox="1"/>
          <p:nvPr/>
        </p:nvSpPr>
        <p:spPr>
          <a:xfrm>
            <a:off x="1241100" y="539000"/>
            <a:ext cx="66618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300">
                <a:solidFill>
                  <a:srgbClr val="0212ED"/>
                </a:solidFill>
                <a:latin typeface="Poppins"/>
                <a:ea typeface="Poppins"/>
                <a:cs typeface="Poppins"/>
                <a:sym typeface="Poppins"/>
              </a:rPr>
              <a:t>Connection messages examples</a:t>
            </a:r>
            <a:endParaRPr b="1" sz="2300">
              <a:solidFill>
                <a:srgbClr val="0212ED"/>
              </a:solidFill>
              <a:latin typeface="Poppins"/>
              <a:ea typeface="Poppins"/>
              <a:cs typeface="Poppins"/>
              <a:sym typeface="Poppins"/>
            </a:endParaRPr>
          </a:p>
        </p:txBody>
      </p:sp>
      <p:sp>
        <p:nvSpPr>
          <p:cNvPr id="900" name="Google Shape;900;p88"/>
          <p:cNvSpPr txBox="1"/>
          <p:nvPr/>
        </p:nvSpPr>
        <p:spPr>
          <a:xfrm>
            <a:off x="527375" y="1320900"/>
            <a:ext cx="7808400" cy="19215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chemeClr val="dk2"/>
              </a:buClr>
              <a:buSzPts val="1300"/>
              <a:buFont typeface="Poppins"/>
              <a:buChar char="●"/>
            </a:pPr>
            <a:r>
              <a:rPr b="1" lang="en" sz="1300">
                <a:solidFill>
                  <a:schemeClr val="dk2"/>
                </a:solidFill>
                <a:latin typeface="Poppins"/>
                <a:ea typeface="Poppins"/>
                <a:cs typeface="Poppins"/>
                <a:sym typeface="Poppins"/>
              </a:rPr>
              <a:t>For a recruiter:</a:t>
            </a:r>
            <a:endParaRPr b="1" sz="1300">
              <a:solidFill>
                <a:schemeClr val="dk2"/>
              </a:solidFill>
              <a:latin typeface="Poppins"/>
              <a:ea typeface="Poppins"/>
              <a:cs typeface="Poppins"/>
              <a:sym typeface="Poppins"/>
            </a:endParaRPr>
          </a:p>
          <a:p>
            <a:pPr indent="0" lvl="0" marL="0" rtl="0" algn="just">
              <a:spcBef>
                <a:spcPts val="1600"/>
              </a:spcBef>
              <a:spcAft>
                <a:spcPts val="0"/>
              </a:spcAft>
              <a:buNone/>
            </a:pPr>
            <a:r>
              <a:rPr lang="en" sz="1300">
                <a:solidFill>
                  <a:schemeClr val="dk2"/>
                </a:solidFill>
                <a:latin typeface="Poppins"/>
                <a:ea typeface="Poppins"/>
                <a:cs typeface="Poppins"/>
                <a:sym typeface="Poppins"/>
              </a:rPr>
              <a:t>Hello ____, I see that you’re the recruiter in charge of the ____ position at ____. I am very interested in applying but would like to ask you a few questions first. Let’s connect.</a:t>
            </a:r>
            <a:endParaRPr sz="1300">
              <a:solidFill>
                <a:schemeClr val="dk2"/>
              </a:solidFill>
              <a:latin typeface="Poppins"/>
              <a:ea typeface="Poppins"/>
              <a:cs typeface="Poppins"/>
              <a:sym typeface="Poppins"/>
            </a:endParaRPr>
          </a:p>
          <a:p>
            <a:pPr indent="-311150" lvl="0" marL="457200" rtl="0" algn="r">
              <a:spcBef>
                <a:spcPts val="1600"/>
              </a:spcBef>
              <a:spcAft>
                <a:spcPts val="0"/>
              </a:spcAft>
              <a:buClr>
                <a:srgbClr val="D9D9D9"/>
              </a:buClr>
              <a:buSzPts val="1300"/>
              <a:buFont typeface="Poppins"/>
              <a:buChar char="●"/>
            </a:pPr>
            <a:r>
              <a:rPr lang="en" sz="1300">
                <a:solidFill>
                  <a:srgbClr val="D9D9D9"/>
                </a:solidFill>
                <a:latin typeface="Poppins"/>
                <a:ea typeface="Poppins"/>
                <a:cs typeface="Poppins"/>
                <a:sym typeface="Poppins"/>
              </a:rPr>
              <a:t>For a tech industry expert:</a:t>
            </a:r>
            <a:endParaRPr sz="1300">
              <a:solidFill>
                <a:srgbClr val="D9D9D9"/>
              </a:solidFill>
              <a:latin typeface="Poppins"/>
              <a:ea typeface="Poppins"/>
              <a:cs typeface="Poppins"/>
              <a:sym typeface="Poppins"/>
            </a:endParaRPr>
          </a:p>
          <a:p>
            <a:pPr indent="0" lvl="0" marL="0" rtl="0" algn="r">
              <a:spcBef>
                <a:spcPts val="1600"/>
              </a:spcBef>
              <a:spcAft>
                <a:spcPts val="0"/>
              </a:spcAft>
              <a:buNone/>
            </a:pPr>
            <a:r>
              <a:rPr lang="en" sz="1300">
                <a:solidFill>
                  <a:srgbClr val="D9D9D9"/>
                </a:solidFill>
                <a:latin typeface="Poppins"/>
                <a:ea typeface="Poppins"/>
                <a:cs typeface="Poppins"/>
                <a:sym typeface="Poppins"/>
              </a:rPr>
              <a:t>Hello ____, I saw that you also liked ____’s post on ____. I am a big fan of his/her work. His/her advice worked well for me!  Anyways, I would love to connect and maybe even discuss it further. </a:t>
            </a:r>
            <a:endParaRPr sz="1300">
              <a:solidFill>
                <a:srgbClr val="D9D9D9"/>
              </a:solidFill>
              <a:latin typeface="Poppins"/>
              <a:ea typeface="Poppins"/>
              <a:cs typeface="Poppins"/>
              <a:sym typeface="Poppins"/>
            </a:endParaRPr>
          </a:p>
          <a:p>
            <a:pPr indent="-311150" lvl="0" marL="457200" rtl="0" algn="just">
              <a:spcBef>
                <a:spcPts val="1600"/>
              </a:spcBef>
              <a:spcAft>
                <a:spcPts val="0"/>
              </a:spcAft>
              <a:buClr>
                <a:srgbClr val="D9D9D9"/>
              </a:buClr>
              <a:buSzPts val="1300"/>
              <a:buFont typeface="Poppins"/>
              <a:buChar char="●"/>
            </a:pPr>
            <a:r>
              <a:rPr lang="en" sz="1300">
                <a:solidFill>
                  <a:srgbClr val="D9D9D9"/>
                </a:solidFill>
                <a:latin typeface="Poppins"/>
                <a:ea typeface="Poppins"/>
                <a:cs typeface="Poppins"/>
                <a:sym typeface="Poppins"/>
              </a:rPr>
              <a:t>For an Ironhacker:</a:t>
            </a:r>
            <a:endParaRPr sz="1300">
              <a:solidFill>
                <a:srgbClr val="D9D9D9"/>
              </a:solidFill>
              <a:latin typeface="Poppins"/>
              <a:ea typeface="Poppins"/>
              <a:cs typeface="Poppins"/>
              <a:sym typeface="Poppins"/>
            </a:endParaRPr>
          </a:p>
          <a:p>
            <a:pPr indent="0" lvl="0" marL="0" rtl="0" algn="just">
              <a:lnSpc>
                <a:spcPct val="115000"/>
              </a:lnSpc>
              <a:spcBef>
                <a:spcPts val="1600"/>
              </a:spcBef>
              <a:spcAft>
                <a:spcPts val="0"/>
              </a:spcAft>
              <a:buNone/>
            </a:pPr>
            <a:r>
              <a:rPr lang="en" sz="1300">
                <a:solidFill>
                  <a:srgbClr val="D9D9D9"/>
                </a:solidFill>
                <a:highlight>
                  <a:srgbClr val="FFFFFF"/>
                </a:highlight>
                <a:latin typeface="Poppins"/>
                <a:ea typeface="Poppins"/>
                <a:cs typeface="Poppins"/>
                <a:sym typeface="Poppins"/>
              </a:rPr>
              <a:t>Hello ____, I see that we are both in the _____industry and would love to have you in my network and we both did the _____ bootcamp at Ironhack. Let’s connect!</a:t>
            </a:r>
            <a:endParaRPr sz="1300">
              <a:solidFill>
                <a:srgbClr val="D9D9D9"/>
              </a:solidFill>
              <a:highlight>
                <a:srgbClr val="FFFFFF"/>
              </a:highlight>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1600"/>
              </a:spcAft>
              <a:buNone/>
            </a:pPr>
            <a:r>
              <a:t/>
            </a:r>
            <a:endParaRPr sz="1300">
              <a:solidFill>
                <a:schemeClr val="dk2"/>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44"/>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87" name="Google Shape;187;p44"/>
          <p:cNvSpPr txBox="1"/>
          <p:nvPr/>
        </p:nvSpPr>
        <p:spPr>
          <a:xfrm>
            <a:off x="308750" y="239950"/>
            <a:ext cx="3319800" cy="12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chemeClr val="lt1"/>
                </a:solidFill>
                <a:latin typeface="Poppins"/>
                <a:ea typeface="Poppins"/>
                <a:cs typeface="Poppins"/>
                <a:sym typeface="Poppins"/>
              </a:rPr>
              <a:t>Here goes</a:t>
            </a:r>
            <a:br>
              <a:rPr b="1" lang="en" sz="2400">
                <a:solidFill>
                  <a:schemeClr val="lt1"/>
                </a:solidFill>
                <a:latin typeface="Poppins"/>
                <a:ea typeface="Poppins"/>
                <a:cs typeface="Poppins"/>
                <a:sym typeface="Poppins"/>
              </a:rPr>
            </a:br>
            <a:r>
              <a:rPr b="1" lang="en" sz="2400">
                <a:solidFill>
                  <a:schemeClr val="lt1"/>
                </a:solidFill>
                <a:latin typeface="Poppins"/>
                <a:ea typeface="Poppins"/>
                <a:cs typeface="Poppins"/>
                <a:sym typeface="Poppins"/>
              </a:rPr>
              <a:t>A title</a:t>
            </a:r>
            <a:endParaRPr b="1" i="0" sz="2400" u="none" cap="none" strike="noStrike">
              <a:solidFill>
                <a:schemeClr val="lt1"/>
              </a:solidFill>
              <a:latin typeface="Poppins"/>
              <a:ea typeface="Poppins"/>
              <a:cs typeface="Poppins"/>
              <a:sym typeface="Poppins"/>
            </a:endParaRPr>
          </a:p>
        </p:txBody>
      </p:sp>
      <p:pic>
        <p:nvPicPr>
          <p:cNvPr id="188" name="Google Shape;188;p44"/>
          <p:cNvPicPr preferRelativeResize="0"/>
          <p:nvPr/>
        </p:nvPicPr>
        <p:blipFill rotWithShape="1">
          <a:blip r:embed="rId4">
            <a:alphaModFix/>
          </a:blip>
          <a:srcRect b="0" l="17132" r="12479" t="0"/>
          <a:stretch/>
        </p:blipFill>
        <p:spPr>
          <a:xfrm>
            <a:off x="5016775" y="1468100"/>
            <a:ext cx="2945174" cy="2379575"/>
          </a:xfrm>
          <a:prstGeom prst="rect">
            <a:avLst/>
          </a:prstGeom>
          <a:noFill/>
          <a:ln>
            <a:noFill/>
          </a:ln>
        </p:spPr>
      </p:pic>
      <p:pic>
        <p:nvPicPr>
          <p:cNvPr id="189" name="Google Shape;189;p44"/>
          <p:cNvPicPr preferRelativeResize="0"/>
          <p:nvPr/>
        </p:nvPicPr>
        <p:blipFill>
          <a:blip r:embed="rId5">
            <a:alphaModFix/>
          </a:blip>
          <a:stretch>
            <a:fillRect/>
          </a:stretch>
        </p:blipFill>
        <p:spPr>
          <a:xfrm>
            <a:off x="1336125" y="1500750"/>
            <a:ext cx="2750600" cy="2379575"/>
          </a:xfrm>
          <a:prstGeom prst="rect">
            <a:avLst/>
          </a:prstGeom>
          <a:noFill/>
          <a:ln>
            <a:noFill/>
          </a:ln>
        </p:spPr>
      </p:pic>
      <p:sp>
        <p:nvSpPr>
          <p:cNvPr id="190" name="Google Shape;190;p44"/>
          <p:cNvSpPr txBox="1"/>
          <p:nvPr/>
        </p:nvSpPr>
        <p:spPr>
          <a:xfrm>
            <a:off x="4207800" y="2142550"/>
            <a:ext cx="6765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700"/>
              <a:t>🧐</a:t>
            </a:r>
            <a:endParaRPr sz="37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pic>
        <p:nvPicPr>
          <p:cNvPr id="905" name="Google Shape;905;p89"/>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906" name="Google Shape;906;p89"/>
          <p:cNvSpPr txBox="1"/>
          <p:nvPr/>
        </p:nvSpPr>
        <p:spPr>
          <a:xfrm>
            <a:off x="1241100" y="539000"/>
            <a:ext cx="66618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300">
                <a:solidFill>
                  <a:srgbClr val="0212ED"/>
                </a:solidFill>
                <a:latin typeface="Poppins"/>
                <a:ea typeface="Poppins"/>
                <a:cs typeface="Poppins"/>
                <a:sym typeface="Poppins"/>
              </a:rPr>
              <a:t>Connection messages examples</a:t>
            </a:r>
            <a:endParaRPr b="1" sz="2300">
              <a:solidFill>
                <a:srgbClr val="0212ED"/>
              </a:solidFill>
              <a:latin typeface="Poppins"/>
              <a:ea typeface="Poppins"/>
              <a:cs typeface="Poppins"/>
              <a:sym typeface="Poppins"/>
            </a:endParaRPr>
          </a:p>
        </p:txBody>
      </p:sp>
      <p:sp>
        <p:nvSpPr>
          <p:cNvPr id="907" name="Google Shape;907;p89"/>
          <p:cNvSpPr txBox="1"/>
          <p:nvPr/>
        </p:nvSpPr>
        <p:spPr>
          <a:xfrm>
            <a:off x="527375" y="1320900"/>
            <a:ext cx="7808400" cy="19215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chemeClr val="dk2"/>
              </a:buClr>
              <a:buSzPts val="1300"/>
              <a:buFont typeface="Poppins"/>
              <a:buChar char="●"/>
            </a:pPr>
            <a:r>
              <a:rPr b="1" lang="en" sz="1300">
                <a:solidFill>
                  <a:schemeClr val="dk2"/>
                </a:solidFill>
                <a:latin typeface="Poppins"/>
                <a:ea typeface="Poppins"/>
                <a:cs typeface="Poppins"/>
                <a:sym typeface="Poppins"/>
              </a:rPr>
              <a:t>For a recruiter:</a:t>
            </a:r>
            <a:endParaRPr b="1" sz="1300">
              <a:solidFill>
                <a:schemeClr val="dk2"/>
              </a:solidFill>
              <a:latin typeface="Poppins"/>
              <a:ea typeface="Poppins"/>
              <a:cs typeface="Poppins"/>
              <a:sym typeface="Poppins"/>
            </a:endParaRPr>
          </a:p>
          <a:p>
            <a:pPr indent="0" lvl="0" marL="0" rtl="0" algn="just">
              <a:spcBef>
                <a:spcPts val="1600"/>
              </a:spcBef>
              <a:spcAft>
                <a:spcPts val="0"/>
              </a:spcAft>
              <a:buNone/>
            </a:pPr>
            <a:r>
              <a:rPr lang="en" sz="1300">
                <a:solidFill>
                  <a:schemeClr val="dk2"/>
                </a:solidFill>
                <a:latin typeface="Poppins"/>
                <a:ea typeface="Poppins"/>
                <a:cs typeface="Poppins"/>
                <a:sym typeface="Poppins"/>
              </a:rPr>
              <a:t>Hello ____, I see that you’re the recruiter in charge of the ____ position at ____. I am very interested in applying but would like to ask you a few questions first. Let’s connect.</a:t>
            </a:r>
            <a:endParaRPr sz="1300">
              <a:solidFill>
                <a:schemeClr val="dk2"/>
              </a:solidFill>
              <a:latin typeface="Poppins"/>
              <a:ea typeface="Poppins"/>
              <a:cs typeface="Poppins"/>
              <a:sym typeface="Poppins"/>
            </a:endParaRPr>
          </a:p>
          <a:p>
            <a:pPr indent="-311150" lvl="0" marL="457200" rtl="0" algn="r">
              <a:spcBef>
                <a:spcPts val="1600"/>
              </a:spcBef>
              <a:spcAft>
                <a:spcPts val="0"/>
              </a:spcAft>
              <a:buClr>
                <a:schemeClr val="dk2"/>
              </a:buClr>
              <a:buSzPts val="1300"/>
              <a:buFont typeface="Poppins"/>
              <a:buChar char="●"/>
            </a:pPr>
            <a:r>
              <a:rPr b="1" lang="en" sz="1300">
                <a:solidFill>
                  <a:schemeClr val="dk2"/>
                </a:solidFill>
                <a:latin typeface="Poppins"/>
                <a:ea typeface="Poppins"/>
                <a:cs typeface="Poppins"/>
                <a:sym typeface="Poppins"/>
              </a:rPr>
              <a:t>For a tech industry expert:</a:t>
            </a:r>
            <a:endParaRPr b="1" sz="1300">
              <a:solidFill>
                <a:schemeClr val="dk2"/>
              </a:solidFill>
              <a:latin typeface="Poppins"/>
              <a:ea typeface="Poppins"/>
              <a:cs typeface="Poppins"/>
              <a:sym typeface="Poppins"/>
            </a:endParaRPr>
          </a:p>
          <a:p>
            <a:pPr indent="0" lvl="0" marL="0" rtl="0" algn="r">
              <a:spcBef>
                <a:spcPts val="1600"/>
              </a:spcBef>
              <a:spcAft>
                <a:spcPts val="0"/>
              </a:spcAft>
              <a:buNone/>
            </a:pPr>
            <a:r>
              <a:rPr lang="en" sz="1300">
                <a:solidFill>
                  <a:schemeClr val="dk2"/>
                </a:solidFill>
                <a:latin typeface="Poppins"/>
                <a:ea typeface="Poppins"/>
                <a:cs typeface="Poppins"/>
                <a:sym typeface="Poppins"/>
              </a:rPr>
              <a:t>Hello ____, I saw that you also liked ____’s post on ____. I am a big fan of his/her work. His/her advice worked well for me!  Anyways, I would love to connect and maybe even discuss it further. </a:t>
            </a:r>
            <a:endParaRPr sz="1300">
              <a:solidFill>
                <a:schemeClr val="dk2"/>
              </a:solidFill>
              <a:latin typeface="Poppins"/>
              <a:ea typeface="Poppins"/>
              <a:cs typeface="Poppins"/>
              <a:sym typeface="Poppins"/>
            </a:endParaRPr>
          </a:p>
          <a:p>
            <a:pPr indent="-311150" lvl="0" marL="457200" rtl="0" algn="just">
              <a:spcBef>
                <a:spcPts val="1600"/>
              </a:spcBef>
              <a:spcAft>
                <a:spcPts val="0"/>
              </a:spcAft>
              <a:buClr>
                <a:srgbClr val="D9D9D9"/>
              </a:buClr>
              <a:buSzPts val="1300"/>
              <a:buFont typeface="Poppins"/>
              <a:buChar char="●"/>
            </a:pPr>
            <a:r>
              <a:rPr lang="en" sz="1300">
                <a:solidFill>
                  <a:srgbClr val="D9D9D9"/>
                </a:solidFill>
                <a:latin typeface="Poppins"/>
                <a:ea typeface="Poppins"/>
                <a:cs typeface="Poppins"/>
                <a:sym typeface="Poppins"/>
              </a:rPr>
              <a:t>For an Ironhacker:</a:t>
            </a:r>
            <a:endParaRPr sz="1300">
              <a:solidFill>
                <a:srgbClr val="D9D9D9"/>
              </a:solidFill>
              <a:latin typeface="Poppins"/>
              <a:ea typeface="Poppins"/>
              <a:cs typeface="Poppins"/>
              <a:sym typeface="Poppins"/>
            </a:endParaRPr>
          </a:p>
          <a:p>
            <a:pPr indent="0" lvl="0" marL="0" rtl="0" algn="just">
              <a:lnSpc>
                <a:spcPct val="115000"/>
              </a:lnSpc>
              <a:spcBef>
                <a:spcPts val="1600"/>
              </a:spcBef>
              <a:spcAft>
                <a:spcPts val="0"/>
              </a:spcAft>
              <a:buNone/>
            </a:pPr>
            <a:r>
              <a:rPr lang="en" sz="1300">
                <a:solidFill>
                  <a:srgbClr val="D9D9D9"/>
                </a:solidFill>
                <a:highlight>
                  <a:srgbClr val="FFFFFF"/>
                </a:highlight>
                <a:latin typeface="Poppins"/>
                <a:ea typeface="Poppins"/>
                <a:cs typeface="Poppins"/>
                <a:sym typeface="Poppins"/>
              </a:rPr>
              <a:t>Hello ____, I see that we are both in the _____industry and would love to have you in my network and we both did the _____ bootcamp at Ironhack. Let’s connect!</a:t>
            </a:r>
            <a:endParaRPr sz="1300">
              <a:solidFill>
                <a:srgbClr val="D9D9D9"/>
              </a:solidFill>
              <a:highlight>
                <a:srgbClr val="FFFFFF"/>
              </a:highlight>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1600"/>
              </a:spcAft>
              <a:buNone/>
            </a:pPr>
            <a:r>
              <a:t/>
            </a:r>
            <a:endParaRPr sz="1300">
              <a:solidFill>
                <a:schemeClr val="dk2"/>
              </a:solidFill>
              <a:latin typeface="Poppins"/>
              <a:ea typeface="Poppins"/>
              <a:cs typeface="Poppins"/>
              <a:sym typeface="Poppi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pic>
        <p:nvPicPr>
          <p:cNvPr id="912" name="Google Shape;912;p90"/>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913" name="Google Shape;913;p90"/>
          <p:cNvSpPr txBox="1"/>
          <p:nvPr/>
        </p:nvSpPr>
        <p:spPr>
          <a:xfrm>
            <a:off x="1241100" y="539000"/>
            <a:ext cx="66618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300">
                <a:solidFill>
                  <a:srgbClr val="0212ED"/>
                </a:solidFill>
                <a:latin typeface="Poppins"/>
                <a:ea typeface="Poppins"/>
                <a:cs typeface="Poppins"/>
                <a:sym typeface="Poppins"/>
              </a:rPr>
              <a:t>Connection messages examples</a:t>
            </a:r>
            <a:endParaRPr b="1" sz="2300">
              <a:solidFill>
                <a:srgbClr val="0212ED"/>
              </a:solidFill>
              <a:latin typeface="Poppins"/>
              <a:ea typeface="Poppins"/>
              <a:cs typeface="Poppins"/>
              <a:sym typeface="Poppins"/>
            </a:endParaRPr>
          </a:p>
        </p:txBody>
      </p:sp>
      <p:sp>
        <p:nvSpPr>
          <p:cNvPr id="914" name="Google Shape;914;p90"/>
          <p:cNvSpPr txBox="1"/>
          <p:nvPr/>
        </p:nvSpPr>
        <p:spPr>
          <a:xfrm>
            <a:off x="527375" y="1320900"/>
            <a:ext cx="7808400" cy="19215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chemeClr val="dk2"/>
              </a:buClr>
              <a:buSzPts val="1300"/>
              <a:buFont typeface="Poppins"/>
              <a:buChar char="●"/>
            </a:pPr>
            <a:r>
              <a:rPr b="1" lang="en" sz="1300">
                <a:solidFill>
                  <a:schemeClr val="dk2"/>
                </a:solidFill>
                <a:latin typeface="Poppins"/>
                <a:ea typeface="Poppins"/>
                <a:cs typeface="Poppins"/>
                <a:sym typeface="Poppins"/>
              </a:rPr>
              <a:t>For a recruiter:</a:t>
            </a:r>
            <a:endParaRPr b="1" sz="1300">
              <a:solidFill>
                <a:schemeClr val="dk2"/>
              </a:solidFill>
              <a:latin typeface="Poppins"/>
              <a:ea typeface="Poppins"/>
              <a:cs typeface="Poppins"/>
              <a:sym typeface="Poppins"/>
            </a:endParaRPr>
          </a:p>
          <a:p>
            <a:pPr indent="0" lvl="0" marL="0" rtl="0" algn="just">
              <a:spcBef>
                <a:spcPts val="1600"/>
              </a:spcBef>
              <a:spcAft>
                <a:spcPts val="0"/>
              </a:spcAft>
              <a:buNone/>
            </a:pPr>
            <a:r>
              <a:rPr lang="en" sz="1300">
                <a:solidFill>
                  <a:schemeClr val="dk2"/>
                </a:solidFill>
                <a:latin typeface="Poppins"/>
                <a:ea typeface="Poppins"/>
                <a:cs typeface="Poppins"/>
                <a:sym typeface="Poppins"/>
              </a:rPr>
              <a:t>Hello ____, I see that you’re the recruiter in charge of the ____ position at ____. I am very interested in applying but would like to ask you a few questions first. Let’s connect.</a:t>
            </a:r>
            <a:endParaRPr sz="1300">
              <a:solidFill>
                <a:schemeClr val="dk2"/>
              </a:solidFill>
              <a:latin typeface="Poppins"/>
              <a:ea typeface="Poppins"/>
              <a:cs typeface="Poppins"/>
              <a:sym typeface="Poppins"/>
            </a:endParaRPr>
          </a:p>
          <a:p>
            <a:pPr indent="-311150" lvl="0" marL="457200" rtl="0" algn="r">
              <a:spcBef>
                <a:spcPts val="1600"/>
              </a:spcBef>
              <a:spcAft>
                <a:spcPts val="0"/>
              </a:spcAft>
              <a:buClr>
                <a:schemeClr val="dk2"/>
              </a:buClr>
              <a:buSzPts val="1300"/>
              <a:buFont typeface="Poppins"/>
              <a:buChar char="●"/>
            </a:pPr>
            <a:r>
              <a:rPr b="1" lang="en" sz="1300">
                <a:solidFill>
                  <a:schemeClr val="dk2"/>
                </a:solidFill>
                <a:latin typeface="Poppins"/>
                <a:ea typeface="Poppins"/>
                <a:cs typeface="Poppins"/>
                <a:sym typeface="Poppins"/>
              </a:rPr>
              <a:t>For a tech industry expert:</a:t>
            </a:r>
            <a:endParaRPr b="1" sz="1300">
              <a:solidFill>
                <a:schemeClr val="dk2"/>
              </a:solidFill>
              <a:latin typeface="Poppins"/>
              <a:ea typeface="Poppins"/>
              <a:cs typeface="Poppins"/>
              <a:sym typeface="Poppins"/>
            </a:endParaRPr>
          </a:p>
          <a:p>
            <a:pPr indent="0" lvl="0" marL="0" rtl="0" algn="r">
              <a:spcBef>
                <a:spcPts val="1600"/>
              </a:spcBef>
              <a:spcAft>
                <a:spcPts val="0"/>
              </a:spcAft>
              <a:buNone/>
            </a:pPr>
            <a:r>
              <a:rPr lang="en" sz="1300">
                <a:solidFill>
                  <a:schemeClr val="dk2"/>
                </a:solidFill>
                <a:latin typeface="Poppins"/>
                <a:ea typeface="Poppins"/>
                <a:cs typeface="Poppins"/>
                <a:sym typeface="Poppins"/>
              </a:rPr>
              <a:t>Hello ____, I saw that you also liked ____’s post on ____. I am a big fan of his/her work. His/her advice worked well for me!  Anyways, I would love to connect and maybe even discuss it further. </a:t>
            </a:r>
            <a:endParaRPr sz="1300">
              <a:solidFill>
                <a:schemeClr val="dk2"/>
              </a:solidFill>
              <a:latin typeface="Poppins"/>
              <a:ea typeface="Poppins"/>
              <a:cs typeface="Poppins"/>
              <a:sym typeface="Poppins"/>
            </a:endParaRPr>
          </a:p>
          <a:p>
            <a:pPr indent="-311150" lvl="0" marL="457200" rtl="0" algn="just">
              <a:spcBef>
                <a:spcPts val="1600"/>
              </a:spcBef>
              <a:spcAft>
                <a:spcPts val="0"/>
              </a:spcAft>
              <a:buClr>
                <a:schemeClr val="dk2"/>
              </a:buClr>
              <a:buSzPts val="1300"/>
              <a:buFont typeface="Poppins"/>
              <a:buChar char="●"/>
            </a:pPr>
            <a:r>
              <a:rPr b="1" lang="en" sz="1300">
                <a:solidFill>
                  <a:schemeClr val="dk2"/>
                </a:solidFill>
                <a:latin typeface="Poppins"/>
                <a:ea typeface="Poppins"/>
                <a:cs typeface="Poppins"/>
                <a:sym typeface="Poppins"/>
              </a:rPr>
              <a:t>For an Ironhacker:</a:t>
            </a:r>
            <a:endParaRPr b="1" sz="1300">
              <a:solidFill>
                <a:schemeClr val="dk2"/>
              </a:solidFill>
              <a:latin typeface="Poppins"/>
              <a:ea typeface="Poppins"/>
              <a:cs typeface="Poppins"/>
              <a:sym typeface="Poppins"/>
            </a:endParaRPr>
          </a:p>
          <a:p>
            <a:pPr indent="0" lvl="0" marL="0" rtl="0" algn="just">
              <a:lnSpc>
                <a:spcPct val="115000"/>
              </a:lnSpc>
              <a:spcBef>
                <a:spcPts val="1600"/>
              </a:spcBef>
              <a:spcAft>
                <a:spcPts val="0"/>
              </a:spcAft>
              <a:buNone/>
            </a:pPr>
            <a:r>
              <a:rPr lang="en" sz="1300">
                <a:solidFill>
                  <a:schemeClr val="dk2"/>
                </a:solidFill>
                <a:highlight>
                  <a:srgbClr val="FFFFFF"/>
                </a:highlight>
                <a:latin typeface="Poppins"/>
                <a:ea typeface="Poppins"/>
                <a:cs typeface="Poppins"/>
                <a:sym typeface="Poppins"/>
              </a:rPr>
              <a:t>Hello ____, I see that we are both in the _____industry and would love to have you in my network and we both did the _____ bootcamp at Ironhack. Let’s connect!</a:t>
            </a:r>
            <a:endParaRPr sz="1300">
              <a:solidFill>
                <a:schemeClr val="dk2"/>
              </a:solidFill>
              <a:highlight>
                <a:srgbClr val="FFFFFF"/>
              </a:highlight>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0"/>
              </a:spcAft>
              <a:buNone/>
            </a:pPr>
            <a:r>
              <a:t/>
            </a:r>
            <a:endParaRPr sz="1300">
              <a:solidFill>
                <a:schemeClr val="dk2"/>
              </a:solidFill>
              <a:latin typeface="Poppins"/>
              <a:ea typeface="Poppins"/>
              <a:cs typeface="Poppins"/>
              <a:sym typeface="Poppins"/>
            </a:endParaRPr>
          </a:p>
          <a:p>
            <a:pPr indent="0" lvl="0" marL="0" rtl="0" algn="just">
              <a:spcBef>
                <a:spcPts val="1600"/>
              </a:spcBef>
              <a:spcAft>
                <a:spcPts val="1600"/>
              </a:spcAft>
              <a:buNone/>
            </a:pPr>
            <a:r>
              <a:t/>
            </a:r>
            <a:endParaRPr sz="1300">
              <a:solidFill>
                <a:schemeClr val="dk2"/>
              </a:solidFill>
              <a:latin typeface="Poppins"/>
              <a:ea typeface="Poppins"/>
              <a:cs typeface="Poppins"/>
              <a:sym typeface="Poppi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id="919" name="Google Shape;919;p91"/>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920" name="Google Shape;920;p91"/>
          <p:cNvSpPr txBox="1"/>
          <p:nvPr/>
        </p:nvSpPr>
        <p:spPr>
          <a:xfrm>
            <a:off x="497650" y="666063"/>
            <a:ext cx="40110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2300">
                <a:solidFill>
                  <a:srgbClr val="0212ED"/>
                </a:solidFill>
                <a:latin typeface="Poppins"/>
                <a:ea typeface="Poppins"/>
                <a:cs typeface="Poppins"/>
                <a:sym typeface="Poppins"/>
              </a:rPr>
              <a:t>Networking Toolkit</a:t>
            </a:r>
            <a:endParaRPr b="1" sz="2300">
              <a:solidFill>
                <a:srgbClr val="0212ED"/>
              </a:solidFill>
              <a:latin typeface="Poppins"/>
              <a:ea typeface="Poppins"/>
              <a:cs typeface="Poppins"/>
              <a:sym typeface="Poppins"/>
            </a:endParaRPr>
          </a:p>
        </p:txBody>
      </p:sp>
      <p:sp>
        <p:nvSpPr>
          <p:cNvPr id="921" name="Google Shape;921;p91"/>
          <p:cNvSpPr txBox="1"/>
          <p:nvPr/>
        </p:nvSpPr>
        <p:spPr>
          <a:xfrm>
            <a:off x="497650" y="1569025"/>
            <a:ext cx="4478400" cy="1155000"/>
          </a:xfrm>
          <a:prstGeom prst="rect">
            <a:avLst/>
          </a:prstGeom>
          <a:noFill/>
          <a:ln>
            <a:noFill/>
          </a:ln>
        </p:spPr>
        <p:txBody>
          <a:bodyPr anchorCtr="0" anchor="t" bIns="91425" lIns="91425" spcFirstLastPara="1" rIns="91425" wrap="square" tIns="91425">
            <a:noAutofit/>
          </a:bodyPr>
          <a:lstStyle/>
          <a:p>
            <a:pPr indent="-317500" lvl="0" marL="457200" rtl="0" algn="just">
              <a:lnSpc>
                <a:spcPct val="200000"/>
              </a:lnSpc>
              <a:spcBef>
                <a:spcPts val="0"/>
              </a:spcBef>
              <a:spcAft>
                <a:spcPts val="0"/>
              </a:spcAft>
              <a:buClr>
                <a:srgbClr val="434343"/>
              </a:buClr>
              <a:buSzPts val="1400"/>
              <a:buFont typeface="Poppins"/>
              <a:buChar char="●"/>
            </a:pPr>
            <a:r>
              <a:rPr lang="en" u="sng">
                <a:solidFill>
                  <a:schemeClr val="hlink"/>
                </a:solidFill>
                <a:latin typeface="Poppins"/>
                <a:ea typeface="Poppins"/>
                <a:cs typeface="Poppins"/>
                <a:sym typeface="Poppins"/>
                <a:hlinkClick r:id="rId4"/>
              </a:rPr>
              <a:t>Connection messages.</a:t>
            </a:r>
            <a:endParaRPr b="1">
              <a:solidFill>
                <a:srgbClr val="434343"/>
              </a:solidFill>
              <a:latin typeface="Poppins"/>
              <a:ea typeface="Poppins"/>
              <a:cs typeface="Poppins"/>
              <a:sym typeface="Poppins"/>
            </a:endParaRPr>
          </a:p>
          <a:p>
            <a:pPr indent="-317500" lvl="0" marL="457200" rtl="0" algn="just">
              <a:lnSpc>
                <a:spcPct val="200000"/>
              </a:lnSpc>
              <a:spcBef>
                <a:spcPts val="0"/>
              </a:spcBef>
              <a:spcAft>
                <a:spcPts val="0"/>
              </a:spcAft>
              <a:buClr>
                <a:srgbClr val="434343"/>
              </a:buClr>
              <a:buSzPts val="1400"/>
              <a:buFont typeface="Poppins"/>
              <a:buChar char="●"/>
            </a:pPr>
            <a:r>
              <a:rPr lang="en" u="sng">
                <a:solidFill>
                  <a:schemeClr val="hlink"/>
                </a:solidFill>
                <a:latin typeface="Poppins"/>
                <a:ea typeface="Poppins"/>
                <a:cs typeface="Poppins"/>
                <a:sym typeface="Poppins"/>
                <a:hlinkClick r:id="rId5"/>
              </a:rPr>
              <a:t>More templates and ideas.</a:t>
            </a:r>
            <a:endParaRPr>
              <a:solidFill>
                <a:srgbClr val="434343"/>
              </a:solidFill>
              <a:latin typeface="Poppins"/>
              <a:ea typeface="Poppins"/>
              <a:cs typeface="Poppins"/>
              <a:sym typeface="Poppins"/>
            </a:endParaRPr>
          </a:p>
          <a:p>
            <a:pPr indent="-317500" lvl="0" marL="457200" rtl="0" algn="just">
              <a:lnSpc>
                <a:spcPct val="200000"/>
              </a:lnSpc>
              <a:spcBef>
                <a:spcPts val="0"/>
              </a:spcBef>
              <a:spcAft>
                <a:spcPts val="0"/>
              </a:spcAft>
              <a:buClr>
                <a:srgbClr val="434343"/>
              </a:buClr>
              <a:buSzPts val="1400"/>
              <a:buFont typeface="Poppins"/>
              <a:buChar char="●"/>
            </a:pPr>
            <a:r>
              <a:rPr lang="en" u="sng">
                <a:solidFill>
                  <a:schemeClr val="hlink"/>
                </a:solidFill>
                <a:latin typeface="Poppins"/>
                <a:ea typeface="Poppins"/>
                <a:cs typeface="Poppins"/>
                <a:sym typeface="Poppins"/>
                <a:hlinkClick r:id="rId6"/>
              </a:rPr>
              <a:t>Networking</a:t>
            </a:r>
            <a:r>
              <a:rPr lang="en" u="sng">
                <a:solidFill>
                  <a:schemeClr val="hlink"/>
                </a:solidFill>
                <a:latin typeface="Poppins"/>
                <a:ea typeface="Poppins"/>
                <a:cs typeface="Poppins"/>
                <a:sym typeface="Poppins"/>
                <a:hlinkClick r:id="rId7"/>
              </a:rPr>
              <a:t> challenge.</a:t>
            </a:r>
            <a:endParaRPr>
              <a:solidFill>
                <a:srgbClr val="434343"/>
              </a:solidFill>
              <a:latin typeface="Poppins"/>
              <a:ea typeface="Poppins"/>
              <a:cs typeface="Poppins"/>
              <a:sym typeface="Poppins"/>
            </a:endParaRPr>
          </a:p>
          <a:p>
            <a:pPr indent="-317500" lvl="0" marL="457200" rtl="0" algn="just">
              <a:lnSpc>
                <a:spcPct val="200000"/>
              </a:lnSpc>
              <a:spcBef>
                <a:spcPts val="0"/>
              </a:spcBef>
              <a:spcAft>
                <a:spcPts val="0"/>
              </a:spcAft>
              <a:buClr>
                <a:srgbClr val="434343"/>
              </a:buClr>
              <a:buSzPts val="1400"/>
              <a:buFont typeface="Poppins"/>
              <a:buChar char="●"/>
            </a:pPr>
            <a:r>
              <a:rPr lang="en" u="sng">
                <a:solidFill>
                  <a:schemeClr val="accent5"/>
                </a:solidFill>
                <a:latin typeface="Poppins"/>
                <a:ea typeface="Poppins"/>
                <a:cs typeface="Poppins"/>
                <a:sym typeface="Poppins"/>
                <a:hlinkClick r:id="rId8">
                  <a:extLst>
                    <a:ext uri="{A12FA001-AC4F-418D-AE19-62706E023703}">
                      <ahyp:hlinkClr val="tx"/>
                    </a:ext>
                  </a:extLst>
                </a:hlinkClick>
              </a:rPr>
              <a:t>The art of LinkedIn - workshop</a:t>
            </a:r>
            <a:r>
              <a:rPr lang="en">
                <a:solidFill>
                  <a:srgbClr val="434343"/>
                </a:solidFill>
                <a:latin typeface="Poppins"/>
                <a:ea typeface="Poppins"/>
                <a:cs typeface="Poppins"/>
                <a:sym typeface="Poppins"/>
              </a:rPr>
              <a:t>.</a:t>
            </a:r>
            <a:endParaRPr>
              <a:solidFill>
                <a:srgbClr val="434343"/>
              </a:solidFill>
              <a:latin typeface="Poppins"/>
              <a:ea typeface="Poppins"/>
              <a:cs typeface="Poppins"/>
              <a:sym typeface="Poppins"/>
            </a:endParaRPr>
          </a:p>
          <a:p>
            <a:pPr indent="-317500" lvl="0" marL="457200" rtl="0" algn="just">
              <a:lnSpc>
                <a:spcPct val="200000"/>
              </a:lnSpc>
              <a:spcBef>
                <a:spcPts val="0"/>
              </a:spcBef>
              <a:spcAft>
                <a:spcPts val="0"/>
              </a:spcAft>
              <a:buClr>
                <a:srgbClr val="434343"/>
              </a:buClr>
              <a:buSzPts val="1400"/>
              <a:buFont typeface="Poppins"/>
              <a:buChar char="●"/>
            </a:pPr>
            <a:r>
              <a:rPr lang="en" u="sng">
                <a:solidFill>
                  <a:schemeClr val="hlink"/>
                </a:solidFill>
                <a:latin typeface="Poppins"/>
                <a:ea typeface="Poppins"/>
                <a:cs typeface="Poppins"/>
                <a:sym typeface="Poppins"/>
                <a:hlinkClick r:id="rId9"/>
              </a:rPr>
              <a:t>Look for online and onsite events.</a:t>
            </a:r>
            <a:endParaRPr>
              <a:solidFill>
                <a:srgbClr val="434343"/>
              </a:solidFill>
              <a:latin typeface="Poppins"/>
              <a:ea typeface="Poppins"/>
              <a:cs typeface="Poppins"/>
              <a:sym typeface="Poppins"/>
            </a:endParaRPr>
          </a:p>
          <a:p>
            <a:pPr indent="0" lvl="0" marL="0" rtl="0" algn="just">
              <a:lnSpc>
                <a:spcPct val="200000"/>
              </a:lnSpc>
              <a:spcBef>
                <a:spcPts val="0"/>
              </a:spcBef>
              <a:spcAft>
                <a:spcPts val="1600"/>
              </a:spcAft>
              <a:buNone/>
            </a:pPr>
            <a:r>
              <a:t/>
            </a:r>
            <a:endParaRPr>
              <a:solidFill>
                <a:srgbClr val="434343"/>
              </a:solidFill>
              <a:latin typeface="Poppins"/>
              <a:ea typeface="Poppins"/>
              <a:cs typeface="Poppins"/>
              <a:sym typeface="Poppins"/>
            </a:endParaRPr>
          </a:p>
        </p:txBody>
      </p:sp>
      <p:pic>
        <p:nvPicPr>
          <p:cNvPr id="922" name="Google Shape;922;p91"/>
          <p:cNvPicPr preferRelativeResize="0"/>
          <p:nvPr/>
        </p:nvPicPr>
        <p:blipFill>
          <a:blip r:embed="rId10">
            <a:alphaModFix/>
          </a:blip>
          <a:stretch>
            <a:fillRect/>
          </a:stretch>
        </p:blipFill>
        <p:spPr>
          <a:xfrm>
            <a:off x="4933950" y="1059013"/>
            <a:ext cx="3402774" cy="30254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pic>
        <p:nvPicPr>
          <p:cNvPr descr="IH_BLUE-LOGO_1200x1200.png" id="927" name="Google Shape;927;p92"/>
          <p:cNvPicPr preferRelativeResize="0"/>
          <p:nvPr/>
        </p:nvPicPr>
        <p:blipFill rotWithShape="1">
          <a:blip r:embed="rId3">
            <a:alphaModFix/>
          </a:blip>
          <a:srcRect b="0" l="0" r="0" t="0"/>
          <a:stretch/>
        </p:blipFill>
        <p:spPr>
          <a:xfrm>
            <a:off x="3822756" y="1822506"/>
            <a:ext cx="1498488" cy="14984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45"/>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96" name="Google Shape;196;p45"/>
          <p:cNvSpPr txBox="1"/>
          <p:nvPr/>
        </p:nvSpPr>
        <p:spPr>
          <a:xfrm>
            <a:off x="5128950" y="588038"/>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300">
                <a:solidFill>
                  <a:srgbClr val="0212ED"/>
                </a:solidFill>
                <a:latin typeface="Poppins"/>
                <a:ea typeface="Poppins"/>
                <a:cs typeface="Poppins"/>
                <a:sym typeface="Poppins"/>
              </a:rPr>
              <a:t>Job seeking and hunting:</a:t>
            </a:r>
            <a:endParaRPr b="1" sz="2300">
              <a:solidFill>
                <a:srgbClr val="0212ED"/>
              </a:solidFill>
              <a:latin typeface="Poppins"/>
              <a:ea typeface="Poppins"/>
              <a:cs typeface="Poppins"/>
              <a:sym typeface="Poppins"/>
            </a:endParaRPr>
          </a:p>
          <a:p>
            <a:pPr indent="0" lvl="0" marL="0" rtl="0" algn="l">
              <a:lnSpc>
                <a:spcPct val="100000"/>
              </a:lnSpc>
              <a:spcBef>
                <a:spcPts val="0"/>
              </a:spcBef>
              <a:spcAft>
                <a:spcPts val="0"/>
              </a:spcAft>
              <a:buNone/>
            </a:pPr>
            <a:r>
              <a:rPr b="1" lang="en" sz="2300">
                <a:solidFill>
                  <a:srgbClr val="0212ED"/>
                </a:solidFill>
                <a:latin typeface="Poppins"/>
                <a:ea typeface="Poppins"/>
                <a:cs typeface="Poppins"/>
                <a:sym typeface="Poppins"/>
              </a:rPr>
              <a:t>a total match!</a:t>
            </a:r>
            <a:endParaRPr b="1" sz="2300">
              <a:solidFill>
                <a:srgbClr val="0212ED"/>
              </a:solidFill>
              <a:latin typeface="Poppins"/>
              <a:ea typeface="Poppins"/>
              <a:cs typeface="Poppins"/>
              <a:sym typeface="Poppins"/>
            </a:endParaRPr>
          </a:p>
        </p:txBody>
      </p:sp>
      <p:sp>
        <p:nvSpPr>
          <p:cNvPr id="197" name="Google Shape;197;p45"/>
          <p:cNvSpPr txBox="1"/>
          <p:nvPr/>
        </p:nvSpPr>
        <p:spPr>
          <a:xfrm>
            <a:off x="5329650" y="1524875"/>
            <a:ext cx="30000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Both are </a:t>
            </a:r>
            <a:r>
              <a:rPr b="1" lang="en">
                <a:solidFill>
                  <a:srgbClr val="434343"/>
                </a:solidFill>
                <a:latin typeface="Poppins"/>
                <a:ea typeface="Poppins"/>
                <a:cs typeface="Poppins"/>
                <a:sym typeface="Poppins"/>
              </a:rPr>
              <a:t>PROCESSES.</a:t>
            </a:r>
            <a:endParaRPr>
              <a:latin typeface="Poppins"/>
              <a:ea typeface="Poppins"/>
              <a:cs typeface="Poppins"/>
              <a:sym typeface="Poppins"/>
            </a:endParaRPr>
          </a:p>
        </p:txBody>
      </p:sp>
      <p:pic>
        <p:nvPicPr>
          <p:cNvPr id="198" name="Google Shape;198;p45"/>
          <p:cNvPicPr preferRelativeResize="0"/>
          <p:nvPr/>
        </p:nvPicPr>
        <p:blipFill rotWithShape="1">
          <a:blip r:embed="rId4">
            <a:alphaModFix/>
          </a:blip>
          <a:srcRect b="0" l="20958" r="23417" t="0"/>
          <a:stretch/>
        </p:blipFill>
        <p:spPr>
          <a:xfrm>
            <a:off x="633525" y="707863"/>
            <a:ext cx="3836099" cy="3727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46"/>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04" name="Google Shape;204;p46"/>
          <p:cNvSpPr txBox="1"/>
          <p:nvPr/>
        </p:nvSpPr>
        <p:spPr>
          <a:xfrm>
            <a:off x="4747950" y="588038"/>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300">
                <a:solidFill>
                  <a:srgbClr val="0212ED"/>
                </a:solidFill>
                <a:latin typeface="Poppins"/>
                <a:ea typeface="Poppins"/>
                <a:cs typeface="Poppins"/>
                <a:sym typeface="Poppins"/>
              </a:rPr>
              <a:t>Job seeking and hunting:</a:t>
            </a:r>
            <a:endParaRPr b="1" sz="2300">
              <a:solidFill>
                <a:srgbClr val="0212ED"/>
              </a:solidFill>
              <a:latin typeface="Poppins"/>
              <a:ea typeface="Poppins"/>
              <a:cs typeface="Poppins"/>
              <a:sym typeface="Poppins"/>
            </a:endParaRPr>
          </a:p>
          <a:p>
            <a:pPr indent="0" lvl="0" marL="0" rtl="0" algn="l">
              <a:lnSpc>
                <a:spcPct val="100000"/>
              </a:lnSpc>
              <a:spcBef>
                <a:spcPts val="0"/>
              </a:spcBef>
              <a:spcAft>
                <a:spcPts val="0"/>
              </a:spcAft>
              <a:buNone/>
            </a:pPr>
            <a:r>
              <a:rPr b="1" lang="en" sz="2300">
                <a:solidFill>
                  <a:srgbClr val="0212ED"/>
                </a:solidFill>
                <a:latin typeface="Poppins"/>
                <a:ea typeface="Poppins"/>
                <a:cs typeface="Poppins"/>
                <a:sym typeface="Poppins"/>
              </a:rPr>
              <a:t>a total match!</a:t>
            </a:r>
            <a:endParaRPr b="1" sz="2300">
              <a:solidFill>
                <a:srgbClr val="0212ED"/>
              </a:solidFill>
              <a:latin typeface="Poppins"/>
              <a:ea typeface="Poppins"/>
              <a:cs typeface="Poppins"/>
              <a:sym typeface="Poppins"/>
            </a:endParaRPr>
          </a:p>
        </p:txBody>
      </p:sp>
      <p:sp>
        <p:nvSpPr>
          <p:cNvPr id="205" name="Google Shape;205;p46"/>
          <p:cNvSpPr txBox="1"/>
          <p:nvPr/>
        </p:nvSpPr>
        <p:spPr>
          <a:xfrm>
            <a:off x="5253450" y="1524875"/>
            <a:ext cx="30000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Both are </a:t>
            </a:r>
            <a:r>
              <a:rPr b="1" lang="en">
                <a:solidFill>
                  <a:srgbClr val="434343"/>
                </a:solidFill>
                <a:latin typeface="Poppins"/>
                <a:ea typeface="Poppins"/>
                <a:cs typeface="Poppins"/>
                <a:sym typeface="Poppins"/>
              </a:rPr>
              <a:t>PROCESSES.</a:t>
            </a:r>
            <a:br>
              <a:rPr b="1" lang="en">
                <a:solidFill>
                  <a:srgbClr val="434343"/>
                </a:solidFill>
                <a:latin typeface="Poppins"/>
                <a:ea typeface="Poppins"/>
                <a:cs typeface="Poppins"/>
                <a:sym typeface="Poppins"/>
              </a:rPr>
            </a:br>
            <a:endParaRPr b="1">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They require a prey, </a:t>
            </a:r>
            <a:r>
              <a:rPr b="1" lang="en">
                <a:solidFill>
                  <a:srgbClr val="434343"/>
                </a:solidFill>
                <a:latin typeface="Poppins"/>
                <a:ea typeface="Poppins"/>
                <a:cs typeface="Poppins"/>
                <a:sym typeface="Poppins"/>
              </a:rPr>
              <a:t>A GOAL.</a:t>
            </a:r>
            <a:endParaRPr>
              <a:latin typeface="Poppins"/>
              <a:ea typeface="Poppins"/>
              <a:cs typeface="Poppins"/>
              <a:sym typeface="Poppins"/>
            </a:endParaRPr>
          </a:p>
        </p:txBody>
      </p:sp>
      <p:pic>
        <p:nvPicPr>
          <p:cNvPr id="206" name="Google Shape;206;p46"/>
          <p:cNvPicPr preferRelativeResize="0"/>
          <p:nvPr/>
        </p:nvPicPr>
        <p:blipFill rotWithShape="1">
          <a:blip r:embed="rId4">
            <a:alphaModFix/>
          </a:blip>
          <a:srcRect b="0" l="16524" r="5270" t="0"/>
          <a:stretch/>
        </p:blipFill>
        <p:spPr>
          <a:xfrm>
            <a:off x="726950" y="991411"/>
            <a:ext cx="3845051" cy="31606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47"/>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12" name="Google Shape;212;p47"/>
          <p:cNvSpPr txBox="1"/>
          <p:nvPr/>
        </p:nvSpPr>
        <p:spPr>
          <a:xfrm>
            <a:off x="4747950" y="588038"/>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300">
                <a:solidFill>
                  <a:srgbClr val="0212ED"/>
                </a:solidFill>
                <a:latin typeface="Poppins"/>
                <a:ea typeface="Poppins"/>
                <a:cs typeface="Poppins"/>
                <a:sym typeface="Poppins"/>
              </a:rPr>
              <a:t>Job seeking and hunting:</a:t>
            </a:r>
            <a:endParaRPr b="1" sz="2300">
              <a:solidFill>
                <a:srgbClr val="0212ED"/>
              </a:solidFill>
              <a:latin typeface="Poppins"/>
              <a:ea typeface="Poppins"/>
              <a:cs typeface="Poppins"/>
              <a:sym typeface="Poppins"/>
            </a:endParaRPr>
          </a:p>
          <a:p>
            <a:pPr indent="0" lvl="0" marL="0" rtl="0" algn="l">
              <a:lnSpc>
                <a:spcPct val="100000"/>
              </a:lnSpc>
              <a:spcBef>
                <a:spcPts val="0"/>
              </a:spcBef>
              <a:spcAft>
                <a:spcPts val="0"/>
              </a:spcAft>
              <a:buNone/>
            </a:pPr>
            <a:r>
              <a:rPr b="1" lang="en" sz="2300">
                <a:solidFill>
                  <a:srgbClr val="0212ED"/>
                </a:solidFill>
                <a:latin typeface="Poppins"/>
                <a:ea typeface="Poppins"/>
                <a:cs typeface="Poppins"/>
                <a:sym typeface="Poppins"/>
              </a:rPr>
              <a:t>a total match!</a:t>
            </a:r>
            <a:endParaRPr b="1" sz="2300">
              <a:solidFill>
                <a:srgbClr val="0212ED"/>
              </a:solidFill>
              <a:latin typeface="Poppins"/>
              <a:ea typeface="Poppins"/>
              <a:cs typeface="Poppins"/>
              <a:sym typeface="Poppins"/>
            </a:endParaRPr>
          </a:p>
        </p:txBody>
      </p:sp>
      <p:sp>
        <p:nvSpPr>
          <p:cNvPr id="213" name="Google Shape;213;p47"/>
          <p:cNvSpPr txBox="1"/>
          <p:nvPr/>
        </p:nvSpPr>
        <p:spPr>
          <a:xfrm>
            <a:off x="5253450" y="1524875"/>
            <a:ext cx="30000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Both are </a:t>
            </a:r>
            <a:r>
              <a:rPr b="1" lang="en">
                <a:solidFill>
                  <a:srgbClr val="434343"/>
                </a:solidFill>
                <a:latin typeface="Poppins"/>
                <a:ea typeface="Poppins"/>
                <a:cs typeface="Poppins"/>
                <a:sym typeface="Poppins"/>
              </a:rPr>
              <a:t>PROCESSES.</a:t>
            </a:r>
            <a:br>
              <a:rPr b="1" lang="en">
                <a:solidFill>
                  <a:srgbClr val="434343"/>
                </a:solidFill>
                <a:latin typeface="Poppins"/>
                <a:ea typeface="Poppins"/>
                <a:cs typeface="Poppins"/>
                <a:sym typeface="Poppins"/>
              </a:rPr>
            </a:br>
            <a:endParaRPr b="1">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They require a prey, </a:t>
            </a:r>
            <a:r>
              <a:rPr b="1" lang="en">
                <a:solidFill>
                  <a:srgbClr val="434343"/>
                </a:solidFill>
                <a:latin typeface="Poppins"/>
                <a:ea typeface="Poppins"/>
                <a:cs typeface="Poppins"/>
                <a:sym typeface="Poppins"/>
              </a:rPr>
              <a:t>A GOAL.</a:t>
            </a:r>
            <a:br>
              <a:rPr b="1" lang="en">
                <a:solidFill>
                  <a:srgbClr val="434343"/>
                </a:solidFill>
                <a:latin typeface="Poppins"/>
                <a:ea typeface="Poppins"/>
                <a:cs typeface="Poppins"/>
                <a:sym typeface="Poppins"/>
              </a:rPr>
            </a:br>
            <a:endParaRPr b="1">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They take </a:t>
            </a:r>
            <a:r>
              <a:rPr b="1" lang="en">
                <a:solidFill>
                  <a:srgbClr val="434343"/>
                </a:solidFill>
                <a:latin typeface="Poppins"/>
                <a:ea typeface="Poppins"/>
                <a:cs typeface="Poppins"/>
                <a:sym typeface="Poppins"/>
              </a:rPr>
              <a:t>THOROUGH PREPARATION, PLANNING </a:t>
            </a:r>
            <a:r>
              <a:rPr lang="en">
                <a:solidFill>
                  <a:srgbClr val="434343"/>
                </a:solidFill>
                <a:latin typeface="Poppins Medium"/>
                <a:ea typeface="Poppins Medium"/>
                <a:cs typeface="Poppins Medium"/>
                <a:sym typeface="Poppins Medium"/>
              </a:rPr>
              <a:t>and </a:t>
            </a:r>
            <a:r>
              <a:rPr b="1" lang="en">
                <a:solidFill>
                  <a:srgbClr val="434343"/>
                </a:solidFill>
                <a:latin typeface="Poppins"/>
                <a:ea typeface="Poppins"/>
                <a:cs typeface="Poppins"/>
                <a:sym typeface="Poppins"/>
              </a:rPr>
              <a:t>STRATEGY</a:t>
            </a:r>
            <a:r>
              <a:rPr lang="en">
                <a:solidFill>
                  <a:srgbClr val="434343"/>
                </a:solidFill>
                <a:latin typeface="Poppins Medium"/>
                <a:ea typeface="Poppins Medium"/>
                <a:cs typeface="Poppins Medium"/>
                <a:sym typeface="Poppins Medium"/>
              </a:rPr>
              <a:t> building.</a:t>
            </a:r>
            <a:endParaRPr>
              <a:latin typeface="Poppins"/>
              <a:ea typeface="Poppins"/>
              <a:cs typeface="Poppins"/>
              <a:sym typeface="Poppins"/>
            </a:endParaRPr>
          </a:p>
        </p:txBody>
      </p:sp>
      <p:pic>
        <p:nvPicPr>
          <p:cNvPr id="214" name="Google Shape;214;p47"/>
          <p:cNvPicPr preferRelativeResize="0"/>
          <p:nvPr/>
        </p:nvPicPr>
        <p:blipFill rotWithShape="1">
          <a:blip r:embed="rId4">
            <a:alphaModFix/>
          </a:blip>
          <a:srcRect b="9730" l="0" r="0" t="0"/>
          <a:stretch/>
        </p:blipFill>
        <p:spPr>
          <a:xfrm>
            <a:off x="241050" y="1153850"/>
            <a:ext cx="4330950" cy="28357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8"/>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20" name="Google Shape;220;p48"/>
          <p:cNvSpPr txBox="1"/>
          <p:nvPr/>
        </p:nvSpPr>
        <p:spPr>
          <a:xfrm>
            <a:off x="4747950" y="588038"/>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300">
                <a:solidFill>
                  <a:srgbClr val="0212ED"/>
                </a:solidFill>
                <a:latin typeface="Poppins"/>
                <a:ea typeface="Poppins"/>
                <a:cs typeface="Poppins"/>
                <a:sym typeface="Poppins"/>
              </a:rPr>
              <a:t>Job seeking and hunting:</a:t>
            </a:r>
            <a:endParaRPr b="1" sz="2300">
              <a:solidFill>
                <a:srgbClr val="0212ED"/>
              </a:solidFill>
              <a:latin typeface="Poppins"/>
              <a:ea typeface="Poppins"/>
              <a:cs typeface="Poppins"/>
              <a:sym typeface="Poppins"/>
            </a:endParaRPr>
          </a:p>
          <a:p>
            <a:pPr indent="0" lvl="0" marL="0" rtl="0" algn="l">
              <a:lnSpc>
                <a:spcPct val="100000"/>
              </a:lnSpc>
              <a:spcBef>
                <a:spcPts val="0"/>
              </a:spcBef>
              <a:spcAft>
                <a:spcPts val="0"/>
              </a:spcAft>
              <a:buNone/>
            </a:pPr>
            <a:r>
              <a:rPr b="1" lang="en" sz="2300">
                <a:solidFill>
                  <a:srgbClr val="0212ED"/>
                </a:solidFill>
                <a:latin typeface="Poppins"/>
                <a:ea typeface="Poppins"/>
                <a:cs typeface="Poppins"/>
                <a:sym typeface="Poppins"/>
              </a:rPr>
              <a:t>a total match!</a:t>
            </a:r>
            <a:endParaRPr b="1" sz="2300">
              <a:solidFill>
                <a:srgbClr val="0212ED"/>
              </a:solidFill>
              <a:latin typeface="Poppins"/>
              <a:ea typeface="Poppins"/>
              <a:cs typeface="Poppins"/>
              <a:sym typeface="Poppins"/>
            </a:endParaRPr>
          </a:p>
        </p:txBody>
      </p:sp>
      <p:sp>
        <p:nvSpPr>
          <p:cNvPr id="221" name="Google Shape;221;p48"/>
          <p:cNvSpPr txBox="1"/>
          <p:nvPr/>
        </p:nvSpPr>
        <p:spPr>
          <a:xfrm>
            <a:off x="5253450" y="1524875"/>
            <a:ext cx="30000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Both are </a:t>
            </a:r>
            <a:r>
              <a:rPr b="1" lang="en">
                <a:solidFill>
                  <a:srgbClr val="434343"/>
                </a:solidFill>
                <a:latin typeface="Poppins"/>
                <a:ea typeface="Poppins"/>
                <a:cs typeface="Poppins"/>
                <a:sym typeface="Poppins"/>
              </a:rPr>
              <a:t>PROCESSES.</a:t>
            </a:r>
            <a:br>
              <a:rPr b="1" lang="en">
                <a:solidFill>
                  <a:srgbClr val="434343"/>
                </a:solidFill>
                <a:latin typeface="Poppins"/>
                <a:ea typeface="Poppins"/>
                <a:cs typeface="Poppins"/>
                <a:sym typeface="Poppins"/>
              </a:rPr>
            </a:br>
            <a:endParaRPr b="1">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They require a prey, </a:t>
            </a:r>
            <a:r>
              <a:rPr b="1" lang="en">
                <a:solidFill>
                  <a:srgbClr val="434343"/>
                </a:solidFill>
                <a:latin typeface="Poppins"/>
                <a:ea typeface="Poppins"/>
                <a:cs typeface="Poppins"/>
                <a:sym typeface="Poppins"/>
              </a:rPr>
              <a:t>A GOAL.</a:t>
            </a:r>
            <a:br>
              <a:rPr b="1" lang="en">
                <a:solidFill>
                  <a:srgbClr val="434343"/>
                </a:solidFill>
                <a:latin typeface="Poppins"/>
                <a:ea typeface="Poppins"/>
                <a:cs typeface="Poppins"/>
                <a:sym typeface="Poppins"/>
              </a:rPr>
            </a:br>
            <a:endParaRPr b="1">
              <a:solidFill>
                <a:srgbClr val="434343"/>
              </a:solidFill>
              <a:latin typeface="Poppins"/>
              <a:ea typeface="Poppins"/>
              <a:cs typeface="Poppins"/>
              <a:sym typeface="Poppins"/>
            </a:endParaRPr>
          </a:p>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They take </a:t>
            </a:r>
            <a:r>
              <a:rPr b="1" lang="en">
                <a:solidFill>
                  <a:srgbClr val="434343"/>
                </a:solidFill>
                <a:latin typeface="Poppins"/>
                <a:ea typeface="Poppins"/>
                <a:cs typeface="Poppins"/>
                <a:sym typeface="Poppins"/>
              </a:rPr>
              <a:t>THOROUGH PREPARATION, PLANNING </a:t>
            </a:r>
            <a:r>
              <a:rPr lang="en">
                <a:solidFill>
                  <a:srgbClr val="434343"/>
                </a:solidFill>
                <a:latin typeface="Poppins Medium"/>
                <a:ea typeface="Poppins Medium"/>
                <a:cs typeface="Poppins Medium"/>
                <a:sym typeface="Poppins Medium"/>
              </a:rPr>
              <a:t>and </a:t>
            </a:r>
            <a:r>
              <a:rPr b="1" lang="en">
                <a:solidFill>
                  <a:srgbClr val="434343"/>
                </a:solidFill>
                <a:latin typeface="Poppins"/>
                <a:ea typeface="Poppins"/>
                <a:cs typeface="Poppins"/>
                <a:sym typeface="Poppins"/>
              </a:rPr>
              <a:t>STRATEGY</a:t>
            </a:r>
            <a:r>
              <a:rPr lang="en">
                <a:solidFill>
                  <a:srgbClr val="434343"/>
                </a:solidFill>
                <a:latin typeface="Poppins Medium"/>
                <a:ea typeface="Poppins Medium"/>
                <a:cs typeface="Poppins Medium"/>
                <a:sym typeface="Poppins Medium"/>
              </a:rPr>
              <a:t> building.</a:t>
            </a:r>
            <a:br>
              <a:rPr lang="en">
                <a:solidFill>
                  <a:srgbClr val="434343"/>
                </a:solidFill>
                <a:latin typeface="Poppins Medium"/>
                <a:ea typeface="Poppins Medium"/>
                <a:cs typeface="Poppins Medium"/>
                <a:sym typeface="Poppins Medium"/>
              </a:rPr>
            </a:br>
            <a:endParaRPr>
              <a:solidFill>
                <a:srgbClr val="434343"/>
              </a:solidFill>
              <a:latin typeface="Poppins Medium"/>
              <a:ea typeface="Poppins Medium"/>
              <a:cs typeface="Poppins Medium"/>
              <a:sym typeface="Poppins Medium"/>
            </a:endParaRPr>
          </a:p>
          <a:p>
            <a:pPr indent="-317500" lvl="0" marL="457200" rtl="0" algn="l">
              <a:spcBef>
                <a:spcPts val="0"/>
              </a:spcBef>
              <a:spcAft>
                <a:spcPts val="0"/>
              </a:spcAft>
              <a:buClr>
                <a:srgbClr val="434343"/>
              </a:buClr>
              <a:buSzPts val="1400"/>
              <a:buFont typeface="Work Sans Medium"/>
              <a:buChar char="●"/>
            </a:pPr>
            <a:r>
              <a:rPr lang="en">
                <a:solidFill>
                  <a:srgbClr val="434343"/>
                </a:solidFill>
                <a:latin typeface="Poppins Medium"/>
                <a:ea typeface="Poppins Medium"/>
                <a:cs typeface="Poppins Medium"/>
                <a:sym typeface="Poppins Medium"/>
              </a:rPr>
              <a:t>They demand </a:t>
            </a:r>
            <a:r>
              <a:rPr b="1" lang="en">
                <a:solidFill>
                  <a:srgbClr val="434343"/>
                </a:solidFill>
                <a:latin typeface="Poppins"/>
                <a:ea typeface="Poppins"/>
                <a:cs typeface="Poppins"/>
                <a:sym typeface="Poppins"/>
              </a:rPr>
              <a:t>ATTITUDE</a:t>
            </a:r>
            <a:endParaRPr>
              <a:latin typeface="Poppins"/>
              <a:ea typeface="Poppins"/>
              <a:cs typeface="Poppins"/>
              <a:sym typeface="Poppins"/>
            </a:endParaRPr>
          </a:p>
        </p:txBody>
      </p:sp>
      <p:pic>
        <p:nvPicPr>
          <p:cNvPr id="222" name="Google Shape;222;p48"/>
          <p:cNvPicPr preferRelativeResize="0"/>
          <p:nvPr/>
        </p:nvPicPr>
        <p:blipFill>
          <a:blip r:embed="rId4">
            <a:alphaModFix/>
          </a:blip>
          <a:stretch>
            <a:fillRect/>
          </a:stretch>
        </p:blipFill>
        <p:spPr>
          <a:xfrm>
            <a:off x="893726" y="324988"/>
            <a:ext cx="2808450" cy="4493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